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sldIdLst>
    <p:sldId id="390" r:id="rId2"/>
    <p:sldId id="289" r:id="rId3"/>
    <p:sldId id="391" r:id="rId4"/>
    <p:sldId id="392" r:id="rId5"/>
    <p:sldId id="393" r:id="rId6"/>
    <p:sldId id="294" r:id="rId7"/>
    <p:sldId id="346" r:id="rId8"/>
    <p:sldId id="257" r:id="rId9"/>
    <p:sldId id="423" r:id="rId10"/>
    <p:sldId id="426" r:id="rId11"/>
    <p:sldId id="411" r:id="rId12"/>
    <p:sldId id="412" r:id="rId13"/>
    <p:sldId id="413" r:id="rId14"/>
    <p:sldId id="415" r:id="rId15"/>
    <p:sldId id="416" r:id="rId16"/>
    <p:sldId id="417" r:id="rId17"/>
    <p:sldId id="418" r:id="rId18"/>
    <p:sldId id="419" r:id="rId19"/>
    <p:sldId id="420" r:id="rId20"/>
    <p:sldId id="383" r:id="rId21"/>
    <p:sldId id="395" r:id="rId22"/>
    <p:sldId id="349" r:id="rId23"/>
    <p:sldId id="424" r:id="rId24"/>
    <p:sldId id="362" r:id="rId25"/>
    <p:sldId id="396" r:id="rId26"/>
    <p:sldId id="397" r:id="rId27"/>
    <p:sldId id="384" r:id="rId28"/>
    <p:sldId id="398" r:id="rId29"/>
    <p:sldId id="332" r:id="rId30"/>
    <p:sldId id="407" r:id="rId31"/>
    <p:sldId id="385" r:id="rId32"/>
    <p:sldId id="399" r:id="rId33"/>
    <p:sldId id="325" r:id="rId34"/>
    <p:sldId id="401" r:id="rId35"/>
    <p:sldId id="425" r:id="rId36"/>
    <p:sldId id="359" r:id="rId37"/>
    <p:sldId id="402" r:id="rId38"/>
    <p:sldId id="403" r:id="rId39"/>
    <p:sldId id="404" r:id="rId40"/>
    <p:sldId id="405" r:id="rId41"/>
    <p:sldId id="330" r:id="rId42"/>
    <p:sldId id="278" r:id="rId43"/>
    <p:sldId id="347" r:id="rId44"/>
    <p:sldId id="345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0A0"/>
    <a:srgbClr val="010101"/>
    <a:srgbClr val="E0F2F1"/>
    <a:srgbClr val="552913"/>
    <a:srgbClr val="F2CB9A"/>
    <a:srgbClr val="274991"/>
    <a:srgbClr val="395140"/>
    <a:srgbClr val="3F9D9C"/>
    <a:srgbClr val="E1DBCB"/>
    <a:srgbClr val="E46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85" autoAdjust="0"/>
    <p:restoredTop sz="94723" autoAdjust="0"/>
  </p:normalViewPr>
  <p:slideViewPr>
    <p:cSldViewPr>
      <p:cViewPr varScale="1">
        <p:scale>
          <a:sx n="65" d="100"/>
          <a:sy n="65" d="100"/>
        </p:scale>
        <p:origin x="-636" y="-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presProps" Target="presProps.xml" /><Relationship Id="rId50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viewProps" Target="viewProps.xml" /><Relationship Id="rId8" Type="http://schemas.openxmlformats.org/officeDocument/2006/relationships/slide" Target="slides/slide7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4705A-F20A-4453-8745-BA083386D4BB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39222-933F-4B2A-9166-7976F6BEF6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39222-933F-4B2A-9166-7976F6BEF67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91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61301-FBB0-4335-8343-AFBC31962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4A489-6159-4C8A-9BC6-02CC480F5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03A28-7F01-4F35-8035-8873B9EAA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B22-8412-4535-8ADB-4F0D7053567C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162813-366F-4873-8EC4-EC473DC4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04219A-9078-49A8-B560-6954D5A4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D723-997D-4C58-B0FE-0454A6947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18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69B80-EDAA-429B-9182-DF111B357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E154F-BB52-4E28-A25D-F23C4C740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2D57D-9C3D-494E-8BA8-0D92A8BA5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B22-8412-4535-8ADB-4F0D7053567C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9D3B1-3CAC-47C4-A00D-531246DF3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8E859A-0A5B-4B3E-A739-53C86277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D723-997D-4C58-B0FE-0454A6947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8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6E5751-2383-4FC9-AB58-13808CE6B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4C919E-A6CB-4729-84C5-99A8EECA9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8C9AD-A165-4C8E-A8F9-2CB5181A7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B22-8412-4535-8ADB-4F0D7053567C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0F8C1-797C-48D4-91D4-86350637D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0D80B-ACDB-4480-B954-D1FBAA77E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D723-997D-4C58-B0FE-0454A6947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59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75FAD-2C88-4954-B913-4F1E6D27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D591C-8D3D-4856-A082-3BBE6A73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2F1DD-4ED9-4CC5-B755-FFEA1D454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B22-8412-4535-8ADB-4F0D7053567C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822CB-686C-4826-8069-9E2C3FC01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4C4EB-5B6F-40AD-A25B-26D3C0BE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D723-997D-4C58-B0FE-0454A6947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1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103A7-46F8-493C-B7F5-DD6111718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050DC-8735-4EF8-8A82-4D1C8D9CF4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627C1-1B5D-423F-845C-065A945A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B22-8412-4535-8ADB-4F0D7053567C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CDE14-B54B-4857-BD0C-394C911E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E45A8-B8E3-48E4-93FC-529CF03D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D723-997D-4C58-B0FE-0454A6947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29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2F47D-7868-4984-A350-83EF9C6B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BFD25-4305-4742-8ABC-2F1D90AC13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E209E-7B46-45C4-B4A1-42D5D98A6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A4524D-32DE-4F26-914A-9FA2945D1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B22-8412-4535-8ADB-4F0D7053567C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049CC-37A3-48F5-8BF5-EC1CBA352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AC173-11AC-4652-89EF-06164F77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D723-997D-4C58-B0FE-0454A6947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05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DF06-253A-4BC8-A7F3-53AD7549B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7AB91E-654C-4D29-B3F7-FBF2157C4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838290-3A47-4EEF-845C-CD4C8E59CF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04DD5-53DB-49BC-B5B6-45A9C9F6E7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CC7AD0-80F2-4B36-991E-1DDFC36421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9CDC1-66EE-4298-A661-B0611C3F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B22-8412-4535-8ADB-4F0D7053567C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386ABB-2D94-4F50-8960-F6D1A6A3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B4023-F875-4512-BEA6-1803C937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D723-997D-4C58-B0FE-0454A6947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6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AA8E4-AE88-4228-9DF1-254A01A0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ADDE2-56D9-4DAC-B1FC-A5ABC0A3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B22-8412-4535-8ADB-4F0D7053567C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BE44A6-6FFF-4E1C-8346-61AAEF1E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27CF89-44CA-4ED4-B0CA-BD97756D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D723-997D-4C58-B0FE-0454A6947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9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F58C76-2511-4A78-B032-BDF0F7B26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B22-8412-4535-8ADB-4F0D7053567C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0CA599-27A1-468C-8C5A-1203339D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155B24-90DF-4EB8-8DC5-AE5BFDCD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D723-997D-4C58-B0FE-0454A6947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1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3ED8-2B2A-45C9-9C64-8ECB2D69B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71F44-0EC6-48EB-A01E-7FE17B2CF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5A3780-38B0-4A17-9079-61E6EE360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DBCE8-B4C1-497B-BE39-4B15E0B1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B22-8412-4535-8ADB-4F0D7053567C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DDB8D-6A37-425B-8581-70E377BA4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767DDC-8291-41AD-8950-69157E3AB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D723-997D-4C58-B0FE-0454A6947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52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85F8E-7850-4EA4-80D0-EA6128BE4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23A97B-DF8E-40EB-B9FF-1B0EB9924F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3366DA-1E7F-4913-8051-69CB4F33F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E97C9-7245-4866-84D0-E6FB3CE81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6AB22-8412-4535-8ADB-4F0D7053567C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07230E-5FED-4189-BC4F-25B427D24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75AFB-0831-4477-A7A7-D748E2F8A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5D723-997D-4C58-B0FE-0454A6947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C36433-CAA1-4AB9-9650-99D239E9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26362-5E79-4579-958E-B5619AFA1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FB708-76B9-4A3A-BE72-34FC45BBA4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6AB22-8412-4535-8ADB-4F0D7053567C}" type="datetimeFigureOut">
              <a:rPr lang="en-US" smtClean="0"/>
              <a:pPr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B0E2C-2255-4F30-AA58-7EC12FAE6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CBC64-86E1-4802-9451-A3249656C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5D723-997D-4C58-B0FE-0454A69479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3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5.xml" 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 /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2011_Census_of_India" TargetMode="External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anexpress.com/article/north-east-india/meghalaya/meghalaya-blast-shillong-casualties-7748798/" TargetMode="External" /><Relationship Id="rId1" Type="http://schemas.openxmlformats.org/officeDocument/2006/relationships/slideLayout" Target="../slideLayouts/slideLayout5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24.jpeg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 /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30.jpeg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Guide to North East India States and Places to Visit">
            <a:extLst>
              <a:ext uri="{FF2B5EF4-FFF2-40B4-BE49-F238E27FC236}">
                <a16:creationId xmlns:a16="http://schemas.microsoft.com/office/drawing/2014/main" id="{EADA1D96-5680-468B-AB95-BF9B4E00C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12192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77BF9DB-39A3-4329-BFA8-25AE325E73BE}"/>
              </a:ext>
            </a:extLst>
          </p:cNvPr>
          <p:cNvSpPr txBox="1">
            <a:spLocks/>
          </p:cNvSpPr>
          <p:nvPr/>
        </p:nvSpPr>
        <p:spPr>
          <a:xfrm>
            <a:off x="-40116" y="65692"/>
            <a:ext cx="12232116" cy="1991708"/>
          </a:xfrm>
          <a:prstGeom prst="rect">
            <a:avLst/>
          </a:prstGeom>
        </p:spPr>
        <p:txBody>
          <a:bodyPr vert="horz" rtlCol="0" anchor="ctr">
            <a:normAutofit fontScale="85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>
              <a:defRPr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Sol.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Sikap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Language – English/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hindi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/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LoCAL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DIALECT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07.46 – 8.00 am</a:t>
            </a:r>
            <a:endParaRPr lang="en-IN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39060A-84F6-40DC-B1FF-20E864080210}"/>
              </a:ext>
            </a:extLst>
          </p:cNvPr>
          <p:cNvSpPr txBox="1">
            <a:spLocks/>
          </p:cNvSpPr>
          <p:nvPr/>
        </p:nvSpPr>
        <p:spPr>
          <a:xfrm>
            <a:off x="0" y="6019800"/>
            <a:ext cx="12192000" cy="944562"/>
          </a:xfrm>
          <a:prstGeom prst="rect">
            <a:avLst/>
          </a:prstGeom>
          <a:solidFill>
            <a:schemeClr val="tx1"/>
          </a:solidFill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660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</a:rPr>
              <a:t>North-East Region </a:t>
            </a:r>
            <a:endParaRPr lang="en-IN" sz="6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4552DA8-1ABF-41AD-9B4F-10C206076984}"/>
              </a:ext>
            </a:extLst>
          </p:cNvPr>
          <p:cNvSpPr txBox="1">
            <a:spLocks/>
          </p:cNvSpPr>
          <p:nvPr/>
        </p:nvSpPr>
        <p:spPr>
          <a:xfrm>
            <a:off x="7924800" y="2156618"/>
            <a:ext cx="3962400" cy="37639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/>
              <a:t> ARUNACHAL PRADESH </a:t>
            </a:r>
          </a:p>
          <a:p>
            <a:pPr marL="0" indent="0" algn="ctr">
              <a:buNone/>
            </a:pPr>
            <a:r>
              <a:rPr lang="en-US" b="1" dirty="0"/>
              <a:t>ASSAM</a:t>
            </a:r>
          </a:p>
          <a:p>
            <a:pPr marL="0" indent="0" algn="ctr">
              <a:buNone/>
            </a:pPr>
            <a:r>
              <a:rPr lang="en-US" b="1" dirty="0"/>
              <a:t>MANIPUR</a:t>
            </a:r>
          </a:p>
          <a:p>
            <a:pPr marL="0" indent="0" algn="ctr">
              <a:buNone/>
            </a:pPr>
            <a:r>
              <a:rPr lang="en-US" b="1" dirty="0"/>
              <a:t>MEGHALAYA</a:t>
            </a:r>
          </a:p>
          <a:p>
            <a:pPr marL="0" indent="0" algn="ctr">
              <a:buNone/>
            </a:pPr>
            <a:r>
              <a:rPr lang="en-US" b="1" dirty="0"/>
              <a:t> MIZORAM</a:t>
            </a:r>
          </a:p>
          <a:p>
            <a:pPr marL="0" indent="0" algn="ctr">
              <a:buNone/>
            </a:pPr>
            <a:r>
              <a:rPr lang="en-US" b="1" dirty="0"/>
              <a:t> NAGALAND</a:t>
            </a:r>
          </a:p>
          <a:p>
            <a:pPr marL="0" indent="0" algn="ctr">
              <a:buNone/>
            </a:pPr>
            <a:r>
              <a:rPr lang="en-US" b="1" dirty="0"/>
              <a:t> SIKKIM</a:t>
            </a:r>
          </a:p>
          <a:p>
            <a:pPr marL="0" indent="0" algn="ctr">
              <a:buNone/>
            </a:pPr>
            <a:r>
              <a:rPr lang="en-US" b="1" dirty="0"/>
              <a:t> TRIPURA</a:t>
            </a:r>
          </a:p>
        </p:txBody>
      </p:sp>
    </p:spTree>
    <p:extLst>
      <p:ext uri="{BB962C8B-B14F-4D97-AF65-F5344CB8AC3E}">
        <p14:creationId xmlns:p14="http://schemas.microsoft.com/office/powerpoint/2010/main" val="2867623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304801"/>
            <a:ext cx="8839200" cy="2057400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en-IN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33400"/>
            <a:ext cx="10515600" cy="5791200"/>
          </a:xfrm>
        </p:spPr>
        <p:txBody>
          <a:bodyPr/>
          <a:lstStyle/>
          <a:p>
            <a:r>
              <a:rPr lang="en-US" sz="28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Arunachal Pradesh</a:t>
            </a:r>
            <a:br>
              <a:rPr lang="en-US" sz="40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lang="en-US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has got </a:t>
            </a:r>
            <a:r>
              <a:rPr lang="en-US" sz="48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60</a:t>
            </a:r>
            <a:r>
              <a:rPr lang="en-US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Assembly Constituencies</a:t>
            </a:r>
            <a:endParaRPr lang="en-US" sz="40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</a:endParaRP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914399"/>
          <a:ext cx="105156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2285">
                <a:tc>
                  <a:txBody>
                    <a:bodyPr/>
                    <a:lstStyle/>
                    <a:p>
                      <a:r>
                        <a:rPr lang="en-US" dirty="0"/>
                        <a:t>Name of 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 of 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 of SMP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Inherited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99">
                <a:tc>
                  <a:txBody>
                    <a:bodyPr/>
                    <a:lstStyle/>
                    <a:p>
                      <a:r>
                        <a:rPr lang="en-US" dirty="0"/>
                        <a:t>1) ARUNACHAL (WEST)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Mr. </a:t>
                      </a:r>
                      <a:r>
                        <a:rPr lang="en-US" dirty="0" err="1"/>
                        <a:t>Kiren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Rijiju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Sol. </a:t>
                      </a:r>
                      <a:r>
                        <a:rPr lang="en-US" dirty="0" err="1"/>
                        <a:t>Lokam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Sikap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06.02.2022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99">
                <a:tc>
                  <a:txBody>
                    <a:bodyPr/>
                    <a:lstStyle/>
                    <a:p>
                      <a:r>
                        <a:rPr lang="en-US" dirty="0"/>
                        <a:t>2) ARUNACHAL (EAST)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Mr. Tapir </a:t>
                      </a:r>
                      <a:r>
                        <a:rPr lang="en-US" dirty="0" err="1"/>
                        <a:t>Gao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Sol. Dr. David </a:t>
                      </a:r>
                      <a:r>
                        <a:rPr lang="en-US" dirty="0" err="1"/>
                        <a:t>Pertin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01.02.2020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3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3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37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914400" y="3886200"/>
            <a:ext cx="10287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400" b="1" dirty="0">
                <a:solidFill>
                  <a:srgbClr val="00B0F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Arunachal Pradesh  has got 60 Assembly Constituencies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304800"/>
          <a:ext cx="10439400" cy="6035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926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S/No.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ARUNACHAL PRASEDH</a:t>
                      </a:r>
                    </a:p>
                    <a:p>
                      <a:pPr lvl="1"/>
                      <a:endParaRPr lang="en-US" dirty="0"/>
                    </a:p>
                    <a:p>
                      <a:pPr lvl="1"/>
                      <a:r>
                        <a:rPr lang="en-US" dirty="0"/>
                        <a:t>Name of Constituency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Speaker : Sol. </a:t>
                      </a:r>
                      <a:r>
                        <a:rPr lang="en-US" dirty="0" err="1"/>
                        <a:t>Anu</a:t>
                      </a:r>
                      <a:r>
                        <a:rPr lang="en-US" dirty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Name of MLA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Name of</a:t>
                      </a:r>
                      <a:r>
                        <a:rPr lang="en-US" baseline="0" dirty="0"/>
                        <a:t> SMLA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DOI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Lumla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Jambey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Tashi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Sol.Ama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25. .03.2022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Tawang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Tsering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Tashi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Sol.Yania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25. .03.2022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 err="1"/>
                        <a:t>Miukto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Pema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Khandu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Sis.N.Ani</a:t>
                      </a:r>
                      <a:r>
                        <a:rPr lang="en-US" dirty="0"/>
                        <a:t> P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20.03.2022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Dirang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Phurpa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Tsering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Sol. </a:t>
                      </a:r>
                      <a:r>
                        <a:rPr lang="en-US" dirty="0" err="1"/>
                        <a:t>Tenzing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25. .03.2022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Kalatang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 T.N. </a:t>
                      </a:r>
                      <a:r>
                        <a:rPr lang="en-US" dirty="0" err="1"/>
                        <a:t>Thongdok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Sol. </a:t>
                      </a:r>
                      <a:r>
                        <a:rPr lang="en-US" dirty="0" err="1"/>
                        <a:t>Manju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25. .03.2022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Thrizno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Buragoan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Kumsi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Sidisow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Sol.Anu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25. .03.2022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9268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Bomdila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Shri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Japu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Sol. 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25. .03.2022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304800"/>
          <a:ext cx="10439400" cy="6306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926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S/No.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ARUNACHAL PRASEDH</a:t>
                      </a:r>
                    </a:p>
                    <a:p>
                      <a:pPr lvl="1"/>
                      <a:endParaRPr lang="en-US" dirty="0"/>
                    </a:p>
                    <a:p>
                      <a:pPr lvl="1"/>
                      <a:r>
                        <a:rPr lang="en-US" dirty="0"/>
                        <a:t>Name of Constituency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Speaker : Sol. </a:t>
                      </a:r>
                      <a:r>
                        <a:rPr lang="en-US" dirty="0" err="1"/>
                        <a:t>Anu</a:t>
                      </a:r>
                      <a:r>
                        <a:rPr lang="en-US" dirty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Name of MLA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Name of</a:t>
                      </a:r>
                      <a:r>
                        <a:rPr lang="en-US" baseline="0" dirty="0"/>
                        <a:t> SMLA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DOI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Bameng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H.Manpi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Sol.Hirah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Nabam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20.03.2022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Chayangtajo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Smti</a:t>
                      </a:r>
                      <a:r>
                        <a:rPr lang="en-US" dirty="0"/>
                        <a:t>.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 err="1"/>
                        <a:t>Karya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Bgang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Bro. Johnson </a:t>
                      </a:r>
                      <a:r>
                        <a:rPr lang="en-US" dirty="0" err="1"/>
                        <a:t>Kapa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Lokam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20.03.2022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dirty="0" err="1"/>
                        <a:t>Seppa</a:t>
                      </a:r>
                      <a:r>
                        <a:rPr lang="en-US" dirty="0"/>
                        <a:t> 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Shri.Tapuk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Sol. Jordan A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20.03.2022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Seppa</a:t>
                      </a:r>
                      <a:r>
                        <a:rPr lang="en-US" dirty="0"/>
                        <a:t> 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Mama </a:t>
                      </a:r>
                      <a:r>
                        <a:rPr lang="en-US" dirty="0" err="1"/>
                        <a:t>Natung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Sol.L.Joshua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20.03.2022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Pakke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Kessang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B.Waghe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Bro.Anil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Techi</a:t>
                      </a:r>
                      <a:r>
                        <a:rPr lang="en-US" dirty="0"/>
                        <a:t> Tara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20.03.2022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Itanagar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echi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Kaso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Sis. </a:t>
                      </a:r>
                      <a:r>
                        <a:rPr lang="en-US" dirty="0" err="1"/>
                        <a:t>T.Melu</a:t>
                      </a:r>
                      <a:r>
                        <a:rPr lang="en-US" dirty="0"/>
                        <a:t>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01.01.2022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9268"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Doimukh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Tan</a:t>
                      </a:r>
                      <a:r>
                        <a:rPr lang="en-US" baseline="0" dirty="0" err="1"/>
                        <a:t>a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 err="1"/>
                        <a:t>Hali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Sis. </a:t>
                      </a:r>
                      <a:r>
                        <a:rPr lang="en-US" dirty="0" err="1"/>
                        <a:t>C.Yatup</a:t>
                      </a:r>
                      <a:r>
                        <a:rPr lang="en-US" dirty="0"/>
                        <a:t> 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20.03.2022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304800"/>
          <a:ext cx="10439400" cy="6032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926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S/No.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ARUNACHAL PRASEDH</a:t>
                      </a:r>
                    </a:p>
                    <a:p>
                      <a:pPr lvl="1"/>
                      <a:endParaRPr lang="en-US" dirty="0"/>
                    </a:p>
                    <a:p>
                      <a:pPr lvl="1"/>
                      <a:r>
                        <a:rPr lang="en-US" dirty="0"/>
                        <a:t>Name of Constituency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Speaker : Sol. </a:t>
                      </a:r>
                      <a:r>
                        <a:rPr lang="en-US" dirty="0" err="1"/>
                        <a:t>Anu</a:t>
                      </a:r>
                      <a:r>
                        <a:rPr lang="en-US" dirty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Name of MLA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Name of</a:t>
                      </a:r>
                      <a:r>
                        <a:rPr lang="en-US" baseline="0" dirty="0"/>
                        <a:t> SMLA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DOI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Sagalee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Nabam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Tuki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Bro.Harih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Nabam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01.01.2022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Yachuli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Taba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Bro.Gollo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Tadik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20.03.2022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Ziro-Hapoli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Tage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Taki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Sis. </a:t>
                      </a:r>
                      <a:r>
                        <a:rPr lang="en-US" dirty="0" err="1"/>
                        <a:t>Michi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Yaniung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20.03.2022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Palin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Balo</a:t>
                      </a:r>
                      <a:r>
                        <a:rPr lang="en-US" dirty="0"/>
                        <a:t> Raja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Sol.Dominica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16.03.2022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Nyapin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Bamang</a:t>
                      </a:r>
                      <a:r>
                        <a:rPr lang="en-US" dirty="0"/>
                        <a:t> Felix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Sis. </a:t>
                      </a:r>
                      <a:r>
                        <a:rPr lang="en-US" dirty="0" err="1"/>
                        <a:t>Rillung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20.03.2022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Tali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Jikke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Tako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Sol. </a:t>
                      </a:r>
                      <a:r>
                        <a:rPr lang="en-US" dirty="0" err="1"/>
                        <a:t>N.Jermin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01.01.2022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9268"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Koloriang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Lokam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Tassar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Sis. N </a:t>
                      </a:r>
                      <a:r>
                        <a:rPr lang="en-US" dirty="0" err="1"/>
                        <a:t>Yapa</a:t>
                      </a:r>
                      <a:r>
                        <a:rPr lang="en-US" dirty="0"/>
                        <a:t>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20.03.2022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304800"/>
          <a:ext cx="10439400" cy="602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926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S/No.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ARUNACHAL PRASEDH</a:t>
                      </a:r>
                    </a:p>
                    <a:p>
                      <a:pPr lvl="1"/>
                      <a:endParaRPr lang="en-US" dirty="0"/>
                    </a:p>
                    <a:p>
                      <a:pPr lvl="1"/>
                      <a:r>
                        <a:rPr lang="en-US" dirty="0"/>
                        <a:t>Name of Constituency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Speaker : Sol. </a:t>
                      </a:r>
                      <a:r>
                        <a:rPr lang="en-US" dirty="0" err="1"/>
                        <a:t>Anu</a:t>
                      </a:r>
                      <a:r>
                        <a:rPr lang="en-US" dirty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Name of MLA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Name of</a:t>
                      </a:r>
                      <a:r>
                        <a:rPr lang="en-US" baseline="0" dirty="0"/>
                        <a:t> SMLA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DOI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Nacho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Nakap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Nalo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Bro.</a:t>
                      </a:r>
                      <a:r>
                        <a:rPr lang="en-US" baseline="0" dirty="0" err="1"/>
                        <a:t>Benny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25. .03.2022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Taliha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Nyaito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Regia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Bro.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Geto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25. .03.2022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Daporijo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Dikto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Yikar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Yalung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25. .03.2022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Tarin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Dakpe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Angku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25. .03.2022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Dumporijo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Paknga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Sis. </a:t>
                      </a:r>
                      <a:r>
                        <a:rPr lang="en-US" dirty="0" err="1"/>
                        <a:t>Yanga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Digbak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25. .03.2022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Liromoba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Nyamar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Karbak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Tojom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25. .03.2022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9268">
                <a:tc>
                  <a:txBody>
                    <a:bodyPr/>
                    <a:lstStyle/>
                    <a:p>
                      <a:r>
                        <a:rPr lang="en-U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Likhabali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Jomde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Kena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Jumrik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25. .03.2022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304800"/>
          <a:ext cx="10439400" cy="631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926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S/No.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ARUNACHAL PRASEDH</a:t>
                      </a:r>
                    </a:p>
                    <a:p>
                      <a:pPr lvl="1"/>
                      <a:endParaRPr lang="en-US" dirty="0"/>
                    </a:p>
                    <a:p>
                      <a:pPr lvl="1"/>
                      <a:r>
                        <a:rPr lang="en-US" dirty="0"/>
                        <a:t>Name of Constituency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Speaker : Sol. </a:t>
                      </a:r>
                      <a:r>
                        <a:rPr lang="en-US" dirty="0" err="1"/>
                        <a:t>Anu</a:t>
                      </a:r>
                      <a:r>
                        <a:rPr lang="en-US" dirty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Name of MLA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Name of</a:t>
                      </a:r>
                      <a:r>
                        <a:rPr lang="en-US" baseline="0" dirty="0"/>
                        <a:t> SMLA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DOI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Basar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Gokar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Basar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Sis.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Manju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25. .03.2022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Aalo</a:t>
                      </a:r>
                      <a:r>
                        <a:rPr lang="en-US" dirty="0"/>
                        <a:t>-West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Shri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Tumke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Bagra</a:t>
                      </a:r>
                      <a:r>
                        <a:rPr lang="en-US" dirty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Sis. </a:t>
                      </a:r>
                      <a:r>
                        <a:rPr lang="en-US" dirty="0" err="1"/>
                        <a:t>L.Ete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25. .03.2022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Aalo</a:t>
                      </a:r>
                      <a:r>
                        <a:rPr lang="en-US" dirty="0"/>
                        <a:t>-East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Kinto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Jini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Sis.Siku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25. .03.2022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Rumgong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Shri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Talem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Taboh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Pame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25. .03.2022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Mechuka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Shri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Pasang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Dorjee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Sona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Yaru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25. .03.2022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Tuting</a:t>
                      </a:r>
                      <a:r>
                        <a:rPr lang="en-US" dirty="0"/>
                        <a:t> -</a:t>
                      </a:r>
                      <a:r>
                        <a:rPr lang="en-US" dirty="0" err="1"/>
                        <a:t>Yingkiong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Shri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Aalo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Libang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Jirsum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25. .03.2022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9268"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Pangin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Shri</a:t>
                      </a:r>
                      <a:r>
                        <a:rPr lang="en-US" dirty="0"/>
                        <a:t>  </a:t>
                      </a:r>
                      <a:r>
                        <a:rPr lang="en-US" dirty="0" err="1"/>
                        <a:t>Ojing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Tasing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 </a:t>
                      </a:r>
                      <a:r>
                        <a:rPr lang="en-US" dirty="0" err="1"/>
                        <a:t>Tagam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25. .03.2022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304800"/>
          <a:ext cx="10439400" cy="602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926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S/No.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ARUNACHAL PRASEDH</a:t>
                      </a:r>
                    </a:p>
                    <a:p>
                      <a:pPr lvl="1"/>
                      <a:endParaRPr lang="en-US" dirty="0"/>
                    </a:p>
                    <a:p>
                      <a:pPr lvl="1"/>
                      <a:r>
                        <a:rPr lang="en-US" dirty="0"/>
                        <a:t>Name of Constituency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Speaker : Sol. </a:t>
                      </a:r>
                      <a:r>
                        <a:rPr lang="en-US" dirty="0" err="1"/>
                        <a:t>Anu</a:t>
                      </a:r>
                      <a:r>
                        <a:rPr lang="en-US" dirty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Name of MLA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Name of</a:t>
                      </a:r>
                      <a:r>
                        <a:rPr lang="en-US" baseline="0" dirty="0"/>
                        <a:t> SMLA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DOI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Nari-Koyu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 err="1"/>
                        <a:t>Kento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P </a:t>
                      </a:r>
                      <a:r>
                        <a:rPr lang="en-US" dirty="0" err="1"/>
                        <a:t>Riba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25. .03.2022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Pasighat</a:t>
                      </a:r>
                      <a:r>
                        <a:rPr lang="en-US" dirty="0"/>
                        <a:t> -West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Ninong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Eiring</a:t>
                      </a:r>
                      <a:endParaRPr lang="en-US" baseline="0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Bro.Nyagi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Regia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25. .03.2022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Pasighat</a:t>
                      </a:r>
                      <a:r>
                        <a:rPr lang="en-US" dirty="0"/>
                        <a:t>-East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Kaling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Moyong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Meninang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25. .03.2022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Mebo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Lumbo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Tayeng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Yaluk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25. .03.2022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Mariyang-Geku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Kanggong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Taku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Yaram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25. .03.2022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Anini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Mopi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Mihu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Apung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25. .03.2022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9268">
                <a:tc>
                  <a:txBody>
                    <a:bodyPr/>
                    <a:lstStyle/>
                    <a:p>
                      <a:r>
                        <a:rPr lang="en-US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Dambuk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Smti</a:t>
                      </a:r>
                      <a:r>
                        <a:rPr lang="en-US" baseline="0" dirty="0"/>
                        <a:t> Gum </a:t>
                      </a:r>
                      <a:r>
                        <a:rPr lang="en-US" baseline="0" dirty="0" err="1"/>
                        <a:t>Tayeng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Nadam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25. .03.2022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304800"/>
          <a:ext cx="10439400" cy="6035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926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S/No.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ARUNACHAL PRASEDH</a:t>
                      </a:r>
                    </a:p>
                    <a:p>
                      <a:pPr lvl="1"/>
                      <a:endParaRPr lang="en-US" dirty="0"/>
                    </a:p>
                    <a:p>
                      <a:pPr lvl="1"/>
                      <a:r>
                        <a:rPr lang="en-US" dirty="0"/>
                        <a:t>Name of Constituency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Speaker : Sol. </a:t>
                      </a:r>
                      <a:r>
                        <a:rPr lang="en-US" dirty="0" err="1"/>
                        <a:t>Anu</a:t>
                      </a:r>
                      <a:r>
                        <a:rPr lang="en-US" dirty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Name of MLA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Name of</a:t>
                      </a:r>
                      <a:r>
                        <a:rPr lang="en-US" baseline="0" dirty="0"/>
                        <a:t> SMLA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DOI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Roing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Mutchu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Mithi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Reena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25.03.2022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Tezu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Kariko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Onya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25.03.2022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Hayuliang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Smti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Dasanglu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Ancy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25.03.2022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Chowkham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Chowna</a:t>
                      </a:r>
                      <a:r>
                        <a:rPr lang="en-US" dirty="0"/>
                        <a:t> Mein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Kolem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25.03.2022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Namsai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Chau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Zingnu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Namchoom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Assu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25.03.2022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Lekang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Smti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Jummum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Ete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Deori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Seema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25.03.2022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9268">
                <a:tc>
                  <a:txBody>
                    <a:bodyPr/>
                    <a:lstStyle/>
                    <a:p>
                      <a:r>
                        <a:rPr lang="en-US" dirty="0"/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Bordumsa-Diyun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Somlung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Mossang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Yanu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27.03.2022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304800"/>
          <a:ext cx="10439400" cy="602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926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S/No.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ARUNACHAL PRASEDH</a:t>
                      </a:r>
                    </a:p>
                    <a:p>
                      <a:pPr lvl="1"/>
                      <a:endParaRPr lang="en-US" dirty="0"/>
                    </a:p>
                    <a:p>
                      <a:pPr lvl="1"/>
                      <a:r>
                        <a:rPr lang="en-US" dirty="0"/>
                        <a:t>Name of Constituency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Speaker : Sol. </a:t>
                      </a:r>
                      <a:r>
                        <a:rPr lang="en-US" dirty="0" err="1"/>
                        <a:t>Anu</a:t>
                      </a:r>
                      <a:r>
                        <a:rPr lang="en-US" dirty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Name of MLA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Name of</a:t>
                      </a:r>
                      <a:r>
                        <a:rPr lang="en-US" baseline="0" dirty="0"/>
                        <a:t> SMLA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DOI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Miao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Kamlung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Mosang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Dr. </a:t>
                      </a:r>
                      <a:r>
                        <a:rPr lang="en-US" dirty="0" err="1"/>
                        <a:t>Mossang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27.03.2022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Nampong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Laisam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Simai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Yakiang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27.03.2022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Changlang</a:t>
                      </a:r>
                      <a:r>
                        <a:rPr lang="en-US" dirty="0"/>
                        <a:t>-South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Phosum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khimhun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Tame </a:t>
                      </a:r>
                      <a:r>
                        <a:rPr lang="en-US" dirty="0" err="1"/>
                        <a:t>Eza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27.03.2022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Changlang</a:t>
                      </a:r>
                      <a:r>
                        <a:rPr lang="en-US" dirty="0"/>
                        <a:t>-North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Tisam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Pongte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Puna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Rema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27.03.2022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Namsang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Wangki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Lowang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Yachik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27.03.2022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Khonsa</a:t>
                      </a:r>
                      <a:r>
                        <a:rPr lang="en-US" baseline="0" dirty="0"/>
                        <a:t> -East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Wanglam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Sawin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Bro. </a:t>
                      </a:r>
                      <a:r>
                        <a:rPr lang="en-US" dirty="0" err="1"/>
                        <a:t>Gollo</a:t>
                      </a:r>
                      <a:r>
                        <a:rPr lang="en-US" dirty="0"/>
                        <a:t> 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27.03.2022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9268"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Khonsa</a:t>
                      </a:r>
                      <a:r>
                        <a:rPr lang="en-US" dirty="0"/>
                        <a:t>-West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Smti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Chakat</a:t>
                      </a:r>
                      <a:r>
                        <a:rPr lang="en-US" baseline="0" dirty="0"/>
                        <a:t>  </a:t>
                      </a:r>
                      <a:r>
                        <a:rPr lang="en-US" baseline="0" dirty="0" err="1"/>
                        <a:t>Aboh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Anga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Gongo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27.03.2022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447800" y="76199"/>
          <a:ext cx="9296400" cy="5986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5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7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9446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S/No.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ARUNACHAL PRASEDH</a:t>
                      </a:r>
                    </a:p>
                    <a:p>
                      <a:pPr lvl="1"/>
                      <a:endParaRPr lang="en-US" dirty="0"/>
                    </a:p>
                    <a:p>
                      <a:pPr lvl="1"/>
                      <a:r>
                        <a:rPr lang="en-US" dirty="0"/>
                        <a:t>Name of Constituency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Speaker : Sol. </a:t>
                      </a:r>
                      <a:r>
                        <a:rPr lang="en-US" dirty="0" err="1"/>
                        <a:t>Anu</a:t>
                      </a:r>
                      <a:r>
                        <a:rPr lang="en-US" dirty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Name of MLA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Name of</a:t>
                      </a:r>
                      <a:r>
                        <a:rPr lang="en-US" baseline="0" dirty="0"/>
                        <a:t> SMLA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r>
                        <a:rPr lang="en-US" dirty="0"/>
                        <a:t>DOI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Borduria-Bogapani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Wanglin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Lowangdong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Yallung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Kanubari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Gabriel</a:t>
                      </a:r>
                      <a:r>
                        <a:rPr lang="en-US" baseline="0" dirty="0"/>
                        <a:t>  </a:t>
                      </a:r>
                      <a:r>
                        <a:rPr lang="en-US" baseline="0" dirty="0" err="1"/>
                        <a:t>Dewang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Wangsu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Jocelyn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r>
                        <a:rPr lang="en-US" dirty="0"/>
                        <a:t>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Longding-Pumao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Tanpho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Wangnaw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Sis </a:t>
                      </a:r>
                      <a:r>
                        <a:rPr lang="en-US" dirty="0" err="1"/>
                        <a:t>Roshni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4292">
                <a:tc>
                  <a:txBody>
                    <a:bodyPr/>
                    <a:lstStyle/>
                    <a:p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Pongchau-Wakka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Shri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Homchun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Ngandam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Bro </a:t>
                      </a:r>
                      <a:r>
                        <a:rPr lang="en-US" dirty="0" err="1"/>
                        <a:t>Magam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2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87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9926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stination Northeast India">
            <a:extLst>
              <a:ext uri="{FF2B5EF4-FFF2-40B4-BE49-F238E27FC236}">
                <a16:creationId xmlns:a16="http://schemas.microsoft.com/office/drawing/2014/main" id="{8046FF52-8BD5-40DC-9308-680298F0F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856449"/>
            <a:ext cx="6719887" cy="592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urbashree Naga Spear: Buy Purbashree Naga Spear at Best Price in India on  Snapdeal">
            <a:extLst>
              <a:ext uri="{FF2B5EF4-FFF2-40B4-BE49-F238E27FC236}">
                <a16:creationId xmlns:a16="http://schemas.microsoft.com/office/drawing/2014/main" id="{6039C5ED-11BA-497E-8C54-A6427BBFE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63" y="914400"/>
            <a:ext cx="4982137" cy="583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80391"/>
            <a:ext cx="9297120" cy="1219809"/>
          </a:xfrm>
        </p:spPr>
        <p:txBody>
          <a:bodyPr vert="horz" lIns="82945" tIns="41473" rIns="82945" bIns="41473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defRPr/>
            </a:pPr>
            <a:r>
              <a:rPr lang="en-US" sz="6000" dirty="0">
                <a:latin typeface="Segoe UI Variable Small Semibol" pitchFamily="2" charset="0"/>
              </a:rPr>
              <a:t>NORTH EAST INDIA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FF17EF-0F9F-4945-AAFA-45B2A5465413}"/>
              </a:ext>
            </a:extLst>
          </p:cNvPr>
          <p:cNvSpPr txBox="1"/>
          <p:nvPr/>
        </p:nvSpPr>
        <p:spPr>
          <a:xfrm>
            <a:off x="8839200" y="483195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Location map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28600"/>
            <a:ext cx="11963400" cy="2209800"/>
          </a:xfrm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Needs the Lord’s attention, cleansing, people’s repentance, rectification &amp; restoration by our Lord</a:t>
            </a:r>
            <a:r>
              <a:rPr lang="en-US" dirty="0">
                <a:solidFill>
                  <a:srgbClr val="002060"/>
                </a:solidFill>
              </a:rPr>
              <a:t>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667000"/>
            <a:ext cx="11963400" cy="3886199"/>
          </a:xfrm>
        </p:spPr>
        <p:txBody>
          <a:bodyPr>
            <a:normAutofit/>
          </a:bodyPr>
          <a:lstStyle/>
          <a:p>
            <a:pPr algn="just"/>
            <a:r>
              <a:rPr lang="en-US" sz="4400" b="1" dirty="0">
                <a:solidFill>
                  <a:srgbClr val="0070C0"/>
                </a:solidFill>
              </a:rPr>
              <a:t>Addiction of drug, </a:t>
            </a:r>
            <a:r>
              <a:rPr lang="en-US" sz="4400" b="1" dirty="0" err="1">
                <a:solidFill>
                  <a:srgbClr val="0070C0"/>
                </a:solidFill>
              </a:rPr>
              <a:t>mobile,etc</a:t>
            </a:r>
            <a:r>
              <a:rPr lang="en-US" sz="4400" b="1" dirty="0">
                <a:solidFill>
                  <a:srgbClr val="0070C0"/>
                </a:solidFill>
              </a:rPr>
              <a:t>. </a:t>
            </a:r>
            <a:endParaRPr lang="en-US" sz="4400" b="1" dirty="0"/>
          </a:p>
          <a:p>
            <a:pPr algn="just"/>
            <a:r>
              <a:rPr lang="en-US" sz="4400" b="1" dirty="0">
                <a:solidFill>
                  <a:schemeClr val="bg2"/>
                </a:solidFill>
              </a:rPr>
              <a:t>Heavy imports of food grains and basic primary products have drained away the financial resources  of the state</a:t>
            </a:r>
            <a:r>
              <a:rPr lang="en-US" sz="4400" b="1" dirty="0">
                <a:solidFill>
                  <a:srgbClr val="FF0000"/>
                </a:solidFill>
              </a:rPr>
              <a:t>.</a:t>
            </a:r>
          </a:p>
          <a:p>
            <a:pPr algn="just">
              <a:buNone/>
            </a:pPr>
            <a:endParaRPr lang="en-US" sz="32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ssam Earthquake latest news: 4.7 magnitude earthquake rocks Sonitpur,  Guwahati | India News – India TV">
            <a:extLst>
              <a:ext uri="{FF2B5EF4-FFF2-40B4-BE49-F238E27FC236}">
                <a16:creationId xmlns:a16="http://schemas.microsoft.com/office/drawing/2014/main" id="{B03114D7-F464-4FB7-A97C-2856BABB7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2592A66-26D0-4A0F-A7CE-9774FE66AEAE}"/>
              </a:ext>
            </a:extLst>
          </p:cNvPr>
          <p:cNvSpPr txBox="1">
            <a:spLocks/>
          </p:cNvSpPr>
          <p:nvPr/>
        </p:nvSpPr>
        <p:spPr>
          <a:xfrm>
            <a:off x="152400" y="5029200"/>
            <a:ext cx="11582400" cy="1295400"/>
          </a:xfrm>
          <a:prstGeom prst="rect">
            <a:avLst/>
          </a:prstGeom>
          <a:solidFill>
            <a:schemeClr val="accent6">
              <a:lumMod val="75000"/>
              <a:alpha val="36000"/>
            </a:schemeClr>
          </a:solidFill>
        </p:spPr>
        <p:txBody>
          <a:bodyPr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4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Assam is a state in northeastern India known for its wildlife, archeological sites and tea plantations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r>
              <a:rPr lang="en-US" sz="4100" dirty="0">
                <a:solidFill>
                  <a:schemeClr val="bg1"/>
                </a:solidFill>
              </a:rPr>
              <a:t> along the Brahmaputra and Barak River valleys. It is home of the one-horned rhinoceros, wild water buffalo &amp; pygmy hog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078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ssam Legislative Assembly – Construction Catalysers">
            <a:extLst>
              <a:ext uri="{FF2B5EF4-FFF2-40B4-BE49-F238E27FC236}">
                <a16:creationId xmlns:a16="http://schemas.microsoft.com/office/drawing/2014/main" id="{2798A088-BD15-4BFE-97BF-1B892772F8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76238"/>
            <a:ext cx="11658600" cy="5643562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>
            <a:normAutofit fontScale="90000"/>
          </a:bodyPr>
          <a:lstStyle/>
          <a:p>
            <a:br>
              <a:rPr lang="en-US" sz="9800" dirty="0"/>
            </a:br>
            <a:br>
              <a:rPr lang="en-US" sz="9800" dirty="0"/>
            </a:br>
            <a:br>
              <a:rPr lang="en-US" sz="9800" dirty="0"/>
            </a:br>
            <a:r>
              <a:rPr lang="en-US" sz="9800" dirty="0"/>
              <a:t>ASSAM Shadow </a:t>
            </a:r>
            <a:r>
              <a:rPr lang="en-US" sz="9800" dirty="0" err="1"/>
              <a:t>Parli</a:t>
            </a:r>
            <a:r>
              <a:rPr lang="en-US" sz="9800" dirty="0"/>
              <a:t> </a:t>
            </a:r>
            <a:br>
              <a:rPr lang="en-US" dirty="0"/>
            </a:br>
            <a:r>
              <a:rPr lang="en-US" sz="4800" dirty="0">
                <a:solidFill>
                  <a:srgbClr val="002060"/>
                </a:solidFill>
              </a:rPr>
              <a:t>Speaker: Sol. </a:t>
            </a:r>
            <a:r>
              <a:rPr lang="en-US" sz="4800" dirty="0" err="1">
                <a:solidFill>
                  <a:srgbClr val="002060"/>
                </a:solidFill>
              </a:rPr>
              <a:t>Rani</a:t>
            </a:r>
            <a:r>
              <a:rPr lang="en-US" sz="4800" dirty="0">
                <a:solidFill>
                  <a:srgbClr val="002060"/>
                </a:solidFill>
              </a:rPr>
              <a:t> </a:t>
            </a:r>
            <a:br>
              <a:rPr lang="en-US" sz="4800" dirty="0">
                <a:solidFill>
                  <a:srgbClr val="002060"/>
                </a:solidFill>
              </a:rPr>
            </a:br>
            <a:r>
              <a:rPr lang="en-US" sz="4800" b="1" dirty="0">
                <a:solidFill>
                  <a:srgbClr val="39514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Total</a:t>
            </a:r>
            <a:r>
              <a:rPr lang="en-US" sz="4800" b="1" dirty="0">
                <a:solidFill>
                  <a:srgbClr val="39514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8800" b="1" dirty="0">
                <a:solidFill>
                  <a:srgbClr val="39514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126</a:t>
            </a:r>
            <a:r>
              <a:rPr lang="en-US" sz="4800" b="1" dirty="0">
                <a:solidFill>
                  <a:srgbClr val="39514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Assembly Constituencies</a:t>
            </a:r>
            <a:br>
              <a:rPr lang="en-US" sz="4800" b="1" dirty="0">
                <a:solidFill>
                  <a:srgbClr val="39514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en-US" sz="4800" b="1" dirty="0">
                <a:solidFill>
                  <a:srgbClr val="39514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3100" b="1" dirty="0">
                <a:solidFill>
                  <a:srgbClr val="395140"/>
                </a:solidFill>
              </a:rPr>
              <a:t>Psalms 46:1   God is our refuge and strength,    an ever-present help in trouble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  <a:br>
              <a:rPr lang="en-US" sz="2000" b="1" dirty="0">
                <a:solidFill>
                  <a:srgbClr val="FF0000"/>
                </a:solidFill>
              </a:rPr>
            </a:br>
            <a:br>
              <a:rPr lang="en-US" sz="4800" dirty="0">
                <a:solidFill>
                  <a:srgbClr val="002060"/>
                </a:solidFill>
              </a:rPr>
            </a:br>
            <a:br>
              <a:rPr lang="en-US" sz="4800" dirty="0">
                <a:solidFill>
                  <a:srgbClr val="002060"/>
                </a:solidFill>
              </a:rPr>
            </a:br>
            <a:endParaRPr lang="en-US" sz="8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 school on </a:t>
            </a:r>
            <a:r>
              <a:rPr lang="en-US" dirty="0" err="1"/>
              <a:t>goin</a:t>
            </a:r>
            <a:r>
              <a:rPr lang="en-US" dirty="0"/>
              <a:t> in the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Char char="q"/>
            </a:pPr>
            <a:r>
              <a:rPr lang="en-US" dirty="0"/>
              <a:t>Morning worship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/>
              <a:t>FRP I from 7/3/2022 to 16/3/2022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dirty="0"/>
              <a:t>Healing I from 23 /3/2022 to </a:t>
            </a:r>
            <a:r>
              <a:rPr lang="en-US"/>
              <a:t>30/3/2022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B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Is it wrong to stand by our Armed forces&amp;#39;: Assam CM defends his remarks  against Rahul Gandhi - The Week">
            <a:extLst>
              <a:ext uri="{FF2B5EF4-FFF2-40B4-BE49-F238E27FC236}">
                <a16:creationId xmlns:a16="http://schemas.microsoft.com/office/drawing/2014/main" id="{A6F8BEAA-4D59-433B-8EB8-2BC2FFE6C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7239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" y="6019800"/>
            <a:ext cx="5943600" cy="838200"/>
          </a:xfrm>
          <a:solidFill>
            <a:srgbClr val="274991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CM </a:t>
            </a:r>
            <a:r>
              <a:rPr lang="en-US" sz="2700" b="1" dirty="0">
                <a:solidFill>
                  <a:srgbClr val="FFFF00"/>
                </a:solidFill>
              </a:rPr>
              <a:t>: </a:t>
            </a:r>
            <a:r>
              <a:rPr lang="en-US" sz="3600" b="1" dirty="0">
                <a:solidFill>
                  <a:srgbClr val="FFFF00"/>
                </a:solidFill>
              </a:rPr>
              <a:t>Dr. </a:t>
            </a:r>
            <a:r>
              <a:rPr lang="en-US" sz="3600" b="1" dirty="0" err="1">
                <a:solidFill>
                  <a:srgbClr val="FFFF00"/>
                </a:solidFill>
              </a:rPr>
              <a:t>Himanta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Biswa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Sarma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795E5-265F-49CD-A78C-D4127853CF98}"/>
              </a:ext>
            </a:extLst>
          </p:cNvPr>
          <p:cNvSpPr txBox="1"/>
          <p:nvPr/>
        </p:nvSpPr>
        <p:spPr>
          <a:xfrm>
            <a:off x="6096000" y="747743"/>
            <a:ext cx="57912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effectLst/>
                <a:latin typeface="arial" panose="020B0604020202020204" pitchFamily="34" charset="0"/>
              </a:rPr>
              <a:t>In the west, Guwahati, Assam’s largest city, features silk bazaars and the hilltop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Kamakhya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Temple.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Umananda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Temple sits on Peacock Island in the Brahmaputra river. The state capital, Dispur, is a suburb of Guwahati. The ancient pilgrimage site of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Hajo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 and Madan </a:t>
            </a:r>
            <a:r>
              <a:rPr lang="en-US" sz="3200" b="0" i="0" dirty="0" err="1">
                <a:effectLst/>
                <a:latin typeface="arial" panose="020B0604020202020204" pitchFamily="34" charset="0"/>
              </a:rPr>
              <a:t>Kamdev</a:t>
            </a:r>
            <a:r>
              <a:rPr lang="en-US" sz="3200" b="0" i="0" dirty="0">
                <a:effectLst/>
                <a:latin typeface="arial" panose="020B0604020202020204" pitchFamily="34" charset="0"/>
              </a:rPr>
              <a:t>, the ruins of a temple complex, lie</a:t>
            </a:r>
            <a:endParaRPr lang="en-US" sz="32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9D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Illustration People Culture Manipur India Stock Vector (Royalty Free)  684256609">
            <a:extLst>
              <a:ext uri="{FF2B5EF4-FFF2-40B4-BE49-F238E27FC236}">
                <a16:creationId xmlns:a16="http://schemas.microsoft.com/office/drawing/2014/main" id="{2E216BBC-82E6-4D07-A4AE-0D4A6B146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0"/>
            <a:ext cx="53848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514283-5873-405D-96D5-C917AECCB798}"/>
              </a:ext>
            </a:extLst>
          </p:cNvPr>
          <p:cNvSpPr txBox="1"/>
          <p:nvPr/>
        </p:nvSpPr>
        <p:spPr>
          <a:xfrm>
            <a:off x="5715000" y="381000"/>
            <a:ext cx="6096000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0" i="0" dirty="0">
                <a:effectLst/>
                <a:latin typeface="arial" panose="020B0604020202020204" pitchFamily="34" charset="0"/>
              </a:rPr>
              <a:t>Manipur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is a state in Northeast India, with the city of </a:t>
            </a:r>
            <a:r>
              <a:rPr lang="en-US" sz="4000" b="0" i="0" dirty="0">
                <a:solidFill>
                  <a:srgbClr val="274991"/>
                </a:solidFill>
                <a:effectLst/>
                <a:latin typeface="Arial Rounded MT Bold" panose="020F0704030504030204" pitchFamily="34" charset="0"/>
              </a:rPr>
              <a:t>Imphal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as its capital. It is bounded by the Indian states of </a:t>
            </a:r>
            <a:r>
              <a:rPr lang="en-US" sz="3200" b="1" i="0" dirty="0">
                <a:effectLst/>
                <a:latin typeface="arial" panose="020B0604020202020204" pitchFamily="34" charset="0"/>
              </a:rPr>
              <a:t>Nagaland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to the north, </a:t>
            </a:r>
            <a:r>
              <a:rPr lang="en-US" sz="3600" b="1" i="0" dirty="0">
                <a:effectLst/>
                <a:latin typeface="arial" panose="020B0604020202020204" pitchFamily="34" charset="0"/>
              </a:rPr>
              <a:t>Mizoram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to the south and </a:t>
            </a:r>
            <a:r>
              <a:rPr lang="en-US" sz="3600" b="1" i="0" dirty="0">
                <a:effectLst/>
                <a:latin typeface="arial" panose="020B0604020202020204" pitchFamily="34" charset="0"/>
              </a:rPr>
              <a:t>Assam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to the west. It also borders two regions of </a:t>
            </a:r>
            <a:r>
              <a:rPr lang="en-US" sz="4000" b="1" i="0" dirty="0">
                <a:effectLst/>
                <a:latin typeface="arial" panose="020B0604020202020204" pitchFamily="34" charset="0"/>
              </a:rPr>
              <a:t>Myanmar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, </a:t>
            </a:r>
            <a:r>
              <a:rPr lang="en-US" sz="2800" b="0" i="0" dirty="0" err="1">
                <a:effectLst/>
                <a:latin typeface="arial" panose="020B0604020202020204" pitchFamily="34" charset="0"/>
              </a:rPr>
              <a:t>Sagaing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Region to the east and </a:t>
            </a:r>
            <a:r>
              <a:rPr lang="en-US" sz="3600" b="1" i="0" dirty="0">
                <a:effectLst/>
                <a:latin typeface="arial" panose="020B0604020202020204" pitchFamily="34" charset="0"/>
              </a:rPr>
              <a:t>Chin State</a:t>
            </a:r>
            <a:r>
              <a:rPr lang="en-US" sz="2800" b="0" i="0" dirty="0">
                <a:effectLst/>
                <a:latin typeface="arial" panose="020B0604020202020204" pitchFamily="34" charset="0"/>
              </a:rPr>
              <a:t> to the south.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6064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 descr="Biren singh: I am against Afspa, but have to also see national security: Manipur  CM N Biren Singh - The Economic Times">
            <a:extLst>
              <a:ext uri="{FF2B5EF4-FFF2-40B4-BE49-F238E27FC236}">
                <a16:creationId xmlns:a16="http://schemas.microsoft.com/office/drawing/2014/main" id="{D083B037-9A6F-4716-96AC-3C9A8FB5F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99085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ome | National e-Vidhan Application">
            <a:extLst>
              <a:ext uri="{FF2B5EF4-FFF2-40B4-BE49-F238E27FC236}">
                <a16:creationId xmlns:a16="http://schemas.microsoft.com/office/drawing/2014/main" id="{F84D57F7-D7A6-4075-8720-3A0913FF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352"/>
            <a:ext cx="8305799" cy="511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A059FD3-21D3-426D-A4F3-50FC82B0DEB1}"/>
              </a:ext>
            </a:extLst>
          </p:cNvPr>
          <p:cNvSpPr/>
          <p:nvPr/>
        </p:nvSpPr>
        <p:spPr>
          <a:xfrm>
            <a:off x="0" y="6027003"/>
            <a:ext cx="12192000" cy="830997"/>
          </a:xfrm>
          <a:prstGeom prst="rect">
            <a:avLst/>
          </a:prstGeom>
          <a:solidFill>
            <a:srgbClr val="3F9D9C">
              <a:alpha val="67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395140"/>
                </a:solidFill>
              </a:rPr>
              <a:t>He makes wars cease to the ends of the earth. He breaks the bow and shatters the spear; </a:t>
            </a:r>
          </a:p>
          <a:p>
            <a:r>
              <a:rPr lang="en-US" sz="2400" b="1" dirty="0">
                <a:solidFill>
                  <a:srgbClr val="395140"/>
                </a:solidFill>
              </a:rPr>
              <a:t>he burns the shields</a:t>
            </a:r>
            <a:r>
              <a:rPr lang="en-US" sz="2400" b="1" baseline="30000" dirty="0">
                <a:solidFill>
                  <a:srgbClr val="395140"/>
                </a:solidFill>
              </a:rPr>
              <a:t> </a:t>
            </a:r>
            <a:r>
              <a:rPr lang="en-US" sz="2400" b="1" dirty="0">
                <a:solidFill>
                  <a:srgbClr val="395140"/>
                </a:solidFill>
              </a:rPr>
              <a:t>with fire .                                                                                            Psalms 46:9</a:t>
            </a:r>
            <a:endParaRPr lang="en-US" sz="2400" dirty="0">
              <a:solidFill>
                <a:srgbClr val="39514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570967-5009-480D-B797-608720D2CABC}"/>
              </a:ext>
            </a:extLst>
          </p:cNvPr>
          <p:cNvSpPr txBox="1"/>
          <p:nvPr/>
        </p:nvSpPr>
        <p:spPr>
          <a:xfrm>
            <a:off x="838200" y="372085"/>
            <a:ext cx="9144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b="1" dirty="0"/>
              <a:t>Imphal</a:t>
            </a:r>
            <a:r>
              <a:rPr lang="en-US" sz="6000" dirty="0"/>
              <a:t> as its capital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02EA83-850F-4DA3-8506-5CEE90B27D21}"/>
              </a:ext>
            </a:extLst>
          </p:cNvPr>
          <p:cNvSpPr txBox="1"/>
          <p:nvPr/>
        </p:nvSpPr>
        <p:spPr>
          <a:xfrm>
            <a:off x="8343899" y="1229380"/>
            <a:ext cx="38100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CM </a:t>
            </a:r>
            <a:r>
              <a:rPr lang="en-US" sz="2800" dirty="0">
                <a:solidFill>
                  <a:srgbClr val="FF0000"/>
                </a:solidFill>
              </a:rPr>
              <a:t>: Mr. N. </a:t>
            </a:r>
            <a:r>
              <a:rPr lang="en-US" sz="2800" dirty="0" err="1">
                <a:solidFill>
                  <a:srgbClr val="FF0000"/>
                </a:solidFill>
              </a:rPr>
              <a:t>Biren</a:t>
            </a:r>
            <a:r>
              <a:rPr lang="en-US" sz="2800" dirty="0">
                <a:solidFill>
                  <a:srgbClr val="FF0000"/>
                </a:solidFill>
              </a:rPr>
              <a:t> Singh</a:t>
            </a:r>
            <a:endParaRPr lang="en-US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A0619-117E-4BEA-9298-03A13E03673B}"/>
              </a:ext>
            </a:extLst>
          </p:cNvPr>
          <p:cNvSpPr txBox="1"/>
          <p:nvPr/>
        </p:nvSpPr>
        <p:spPr>
          <a:xfrm>
            <a:off x="8356598" y="1605915"/>
            <a:ext cx="3302001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8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has got 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60</a:t>
            </a:r>
            <a:r>
              <a:rPr lang="en-US" sz="18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Assembly Constituencies</a:t>
            </a:r>
            <a:endParaRPr lang="en-US" sz="32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248193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744,878 Prayer Hands Stock Photos, Pictures &amp;amp; Royalty-Free Images - iStock">
            <a:extLst>
              <a:ext uri="{FF2B5EF4-FFF2-40B4-BE49-F238E27FC236}">
                <a16:creationId xmlns:a16="http://schemas.microsoft.com/office/drawing/2014/main" id="{872C6CFC-4CEE-4D0D-9E03-91EE9803C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2"/>
            <a:ext cx="12192000" cy="69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906" y="38100"/>
            <a:ext cx="4265612" cy="1325563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FFFF00"/>
                </a:solidFill>
              </a:rPr>
              <a:t>Prayer point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73906" y="1586706"/>
            <a:ext cx="5157787" cy="3684588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FFFF00"/>
                </a:solidFill>
              </a:rPr>
              <a:t>Please pray for smooth and peaceful conduct of legislative assembly election of Manipur  which starts  from 28</a:t>
            </a:r>
            <a:r>
              <a:rPr lang="en-US" b="1" baseline="30000" dirty="0">
                <a:solidFill>
                  <a:srgbClr val="FFFF00"/>
                </a:solidFill>
              </a:rPr>
              <a:t>th</a:t>
            </a:r>
            <a:r>
              <a:rPr lang="en-US" b="1" dirty="0">
                <a:solidFill>
                  <a:srgbClr val="FFFF00"/>
                </a:solidFill>
              </a:rPr>
              <a:t> February to 5 March and for fare election.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4400" y="4300934"/>
            <a:ext cx="3200400" cy="1228725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Thank God for restoring peace in Manipur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Birobong GIFs - Get the best GIF on GIPHY">
            <a:extLst>
              <a:ext uri="{FF2B5EF4-FFF2-40B4-BE49-F238E27FC236}">
                <a16:creationId xmlns:a16="http://schemas.microsoft.com/office/drawing/2014/main" id="{2100C465-6CFD-4BE0-AA30-AD4E2AE66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72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D6286ABD-42F3-4E58-978D-BB8FF69309DF}"/>
              </a:ext>
            </a:extLst>
          </p:cNvPr>
          <p:cNvSpPr txBox="1">
            <a:spLocks/>
          </p:cNvSpPr>
          <p:nvPr/>
        </p:nvSpPr>
        <p:spPr>
          <a:xfrm>
            <a:off x="8077200" y="2286000"/>
            <a:ext cx="3657600" cy="3886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MEGHALAYA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Is a hilly state in northeastern India. The name means </a:t>
            </a:r>
          </a:p>
          <a:p>
            <a:r>
              <a:rPr lang="en-US" sz="3200" dirty="0">
                <a:solidFill>
                  <a:schemeClr val="bg1"/>
                </a:solidFill>
              </a:rPr>
              <a:t>“The Abode of </a:t>
            </a:r>
            <a:r>
              <a:rPr lang="en-US" sz="3200" dirty="0" err="1">
                <a:solidFill>
                  <a:schemeClr val="bg1"/>
                </a:solidFill>
              </a:rPr>
              <a:t>Clouds”in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Sanskrit.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867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reate Custom Meghalaya Map Chart with Online, Free Map Maker.">
            <a:extLst>
              <a:ext uri="{FF2B5EF4-FFF2-40B4-BE49-F238E27FC236}">
                <a16:creationId xmlns:a16="http://schemas.microsoft.com/office/drawing/2014/main" id="{356B3555-B1F2-4A25-B107-854DE7B76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763000" cy="6845300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DR\Desktop\Conrad-Sangma_.png">
            <a:extLst>
              <a:ext uri="{FF2B5EF4-FFF2-40B4-BE49-F238E27FC236}">
                <a16:creationId xmlns:a16="http://schemas.microsoft.com/office/drawing/2014/main" id="{44D9E9B9-B859-4A1C-AA98-5AABE45D44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121810" y="2235406"/>
            <a:ext cx="3070190" cy="4609894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1741EE4-A5D3-47D6-BE3B-FEB1788EFBCA}"/>
              </a:ext>
            </a:extLst>
          </p:cNvPr>
          <p:cNvSpPr txBox="1"/>
          <p:nvPr/>
        </p:nvSpPr>
        <p:spPr>
          <a:xfrm>
            <a:off x="9056705" y="1524000"/>
            <a:ext cx="3200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CM</a:t>
            </a:r>
            <a:r>
              <a:rPr lang="en-US" sz="2400" dirty="0">
                <a:solidFill>
                  <a:srgbClr val="FF0000"/>
                </a:solidFill>
              </a:rPr>
              <a:t>: Mr. Conrad Sangma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F320C3-76DB-45E5-A3C2-1C1C9A848F1D}"/>
              </a:ext>
            </a:extLst>
          </p:cNvPr>
          <p:cNvSpPr/>
          <p:nvPr/>
        </p:nvSpPr>
        <p:spPr>
          <a:xfrm>
            <a:off x="152400" y="5715000"/>
            <a:ext cx="8610600" cy="1077218"/>
          </a:xfrm>
          <a:prstGeom prst="rect">
            <a:avLst/>
          </a:prstGeom>
          <a:solidFill>
            <a:srgbClr val="E0F2F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God is within her, she will not fall; 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God will help her at break of day.  </a:t>
            </a:r>
            <a:r>
              <a:rPr lang="en-US" sz="2400" b="1" dirty="0">
                <a:solidFill>
                  <a:srgbClr val="FF0000"/>
                </a:solidFill>
              </a:rPr>
              <a:t>            Psalms 46:5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A26B00-43E0-442F-8D96-A832C135E175}"/>
              </a:ext>
            </a:extLst>
          </p:cNvPr>
          <p:cNvSpPr txBox="1"/>
          <p:nvPr/>
        </p:nvSpPr>
        <p:spPr>
          <a:xfrm>
            <a:off x="9056705" y="1062335"/>
            <a:ext cx="2603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Capital </a:t>
            </a:r>
            <a:r>
              <a:rPr lang="en-US" sz="2400" dirty="0">
                <a:solidFill>
                  <a:srgbClr val="FF0000"/>
                </a:solidFill>
              </a:rPr>
              <a:t>: </a:t>
            </a:r>
            <a:r>
              <a:rPr lang="en-US" sz="2400" dirty="0" err="1">
                <a:solidFill>
                  <a:srgbClr val="FF0000"/>
                </a:solidFill>
              </a:rPr>
              <a:t>Shillong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6E0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etizens demand separate chapter on North East India in NCERT books">
            <a:extLst>
              <a:ext uri="{FF2B5EF4-FFF2-40B4-BE49-F238E27FC236}">
                <a16:creationId xmlns:a16="http://schemas.microsoft.com/office/drawing/2014/main" id="{95E675B9-95FE-46C5-A167-8E730F4EA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800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CB37B4-3A2B-4518-98A6-538E4B46983D}"/>
              </a:ext>
            </a:extLst>
          </p:cNvPr>
          <p:cNvSpPr txBox="1"/>
          <p:nvPr/>
        </p:nvSpPr>
        <p:spPr>
          <a:xfrm>
            <a:off x="3505200" y="170793"/>
            <a:ext cx="6781800" cy="70788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       Total area    :   </a:t>
            </a:r>
            <a:r>
              <a:rPr lang="en-US" sz="4000" b="1" dirty="0">
                <a:solidFill>
                  <a:srgbClr val="00B050"/>
                </a:solidFill>
              </a:rPr>
              <a:t>83,743km</a:t>
            </a:r>
            <a:r>
              <a:rPr lang="en-US" sz="4000" b="1" baseline="30000" dirty="0">
                <a:solidFill>
                  <a:srgbClr val="00B050"/>
                </a:solidFill>
              </a:rPr>
              <a:t>2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75BF9D-B599-4291-B063-C7D32602DBAA}"/>
              </a:ext>
            </a:extLst>
          </p:cNvPr>
          <p:cNvSpPr txBox="1"/>
          <p:nvPr/>
        </p:nvSpPr>
        <p:spPr>
          <a:xfrm>
            <a:off x="381000" y="1049472"/>
            <a:ext cx="4267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Total Population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4665D7-9547-4F7B-8C68-C3329BE99990}"/>
              </a:ext>
            </a:extLst>
          </p:cNvPr>
          <p:cNvSpPr txBox="1"/>
          <p:nvPr/>
        </p:nvSpPr>
        <p:spPr>
          <a:xfrm>
            <a:off x="-304800" y="1705450"/>
            <a:ext cx="54864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17,48,873</a:t>
            </a:r>
            <a:r>
              <a:rPr lang="en-US" sz="3600" dirty="0"/>
              <a:t>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5022B8-08AA-4F96-9351-B2B0700DC0D3}"/>
              </a:ext>
            </a:extLst>
          </p:cNvPr>
          <p:cNvSpPr txBox="1"/>
          <p:nvPr/>
        </p:nvSpPr>
        <p:spPr>
          <a:xfrm>
            <a:off x="344214" y="3374105"/>
            <a:ext cx="36195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/>
              <a:t>(</a:t>
            </a:r>
            <a:r>
              <a:rPr lang="en-US" sz="2400" dirty="0"/>
              <a:t>A</a:t>
            </a:r>
            <a:r>
              <a:rPr lang="en-US" sz="2000" dirty="0"/>
              <a:t>s per </a:t>
            </a:r>
            <a:r>
              <a:rPr lang="en-US" sz="3200" u="sng" dirty="0">
                <a:hlinkClick r:id="rId3"/>
              </a:rPr>
              <a:t>2021 Census of </a:t>
            </a:r>
            <a:r>
              <a:rPr lang="en-US" sz="3200" u="sng" dirty="0"/>
              <a:t>Arunachal Pradesh)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2430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ghalaya Legislative Assembly">
            <a:extLst>
              <a:ext uri="{FF2B5EF4-FFF2-40B4-BE49-F238E27FC236}">
                <a16:creationId xmlns:a16="http://schemas.microsoft.com/office/drawing/2014/main" id="{45A3991D-0632-439E-A5C0-103A204E8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47956"/>
            <a:ext cx="9048750" cy="461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5A1A3A-922B-4952-B677-8BFBE96E0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1059825"/>
              </p:ext>
            </p:extLst>
          </p:nvPr>
        </p:nvGraphicFramePr>
        <p:xfrm>
          <a:off x="76200" y="5159568"/>
          <a:ext cx="12192000" cy="169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 of 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 of 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 of SMP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Inherited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520">
                <a:tc>
                  <a:txBody>
                    <a:bodyPr/>
                    <a:lstStyle/>
                    <a:p>
                      <a:r>
                        <a:rPr lang="en-US" dirty="0"/>
                        <a:t>1)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Shillong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r>
                        <a:rPr lang="en-US" dirty="0"/>
                        <a:t>2)</a:t>
                      </a:r>
                      <a:r>
                        <a:rPr lang="en-US" baseline="0" dirty="0"/>
                        <a:t> Tura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24CFB880-8352-40BF-A220-8BD07BC6B1D7}"/>
              </a:ext>
            </a:extLst>
          </p:cNvPr>
          <p:cNvSpPr txBox="1">
            <a:spLocks/>
          </p:cNvSpPr>
          <p:nvPr/>
        </p:nvSpPr>
        <p:spPr>
          <a:xfrm>
            <a:off x="838200" y="34457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MEGHALAYA Shadow Parli </a:t>
            </a:r>
            <a:br>
              <a:rPr lang="en-US"/>
            </a:br>
            <a:r>
              <a:rPr lang="en-US" sz="2700">
                <a:solidFill>
                  <a:srgbClr val="C00000"/>
                </a:solidFill>
              </a:rPr>
              <a:t>Speaker : Sol. Angkung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BE63E6-55C2-499B-9659-5055485A5338}"/>
              </a:ext>
            </a:extLst>
          </p:cNvPr>
          <p:cNvSpPr txBox="1">
            <a:spLocks/>
          </p:cNvSpPr>
          <p:nvPr/>
        </p:nvSpPr>
        <p:spPr>
          <a:xfrm>
            <a:off x="762000" y="2853628"/>
            <a:ext cx="3886200" cy="1143000"/>
          </a:xfrm>
          <a:prstGeom prst="rect">
            <a:avLst/>
          </a:prstGeom>
        </p:spPr>
        <p:txBody>
          <a:bodyPr vert="horz" rtlCol="0" anchor="ctr">
            <a:normAutofit fontScale="92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US" sz="27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It has </a:t>
            </a:r>
            <a:r>
              <a:rPr lang="en-US" sz="52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60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Assembly Constituencies</a:t>
            </a:r>
            <a:endParaRPr lang="en-US" sz="41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02446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Praise God!!!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3400" y="3484562"/>
            <a:ext cx="10666412" cy="1316038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FF0000"/>
                </a:solidFill>
                <a:hlinkClick r:id="rId2"/>
              </a:rPr>
              <a:t>Despite there was a low-intensity blast in the heart of </a:t>
            </a:r>
            <a:r>
              <a:rPr lang="en-US" b="1" dirty="0" err="1">
                <a:solidFill>
                  <a:srgbClr val="FF0000"/>
                </a:solidFill>
                <a:hlinkClick r:id="rId2"/>
              </a:rPr>
              <a:t>Shillong</a:t>
            </a:r>
            <a:r>
              <a:rPr lang="en-US" b="1" dirty="0">
                <a:solidFill>
                  <a:srgbClr val="FF0000"/>
                </a:solidFill>
                <a:hlinkClick r:id="rId2"/>
              </a:rPr>
              <a:t>, </a:t>
            </a:r>
          </a:p>
          <a:p>
            <a:pPr marL="0" indent="0" algn="just">
              <a:buNone/>
            </a:pPr>
            <a:r>
              <a:rPr lang="en-US" b="1" dirty="0">
                <a:solidFill>
                  <a:srgbClr val="FF0000"/>
                </a:solidFill>
                <a:hlinkClick r:id="rId2"/>
              </a:rPr>
              <a:t>  the capital of Meghalaya recently, still no casualties reported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838200" y="1614488"/>
            <a:ext cx="5183188" cy="823912"/>
          </a:xfrm>
        </p:spPr>
        <p:txBody>
          <a:bodyPr/>
          <a:lstStyle/>
          <a:p>
            <a:r>
              <a:rPr lang="en-US" b="1" dirty="0"/>
              <a:t>God loves His people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188" y="4959350"/>
            <a:ext cx="10945812" cy="527050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274991"/>
                </a:solidFill>
              </a:rPr>
              <a:t>Thank God that He protected the people from this blast!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izo women performing cheraw dance | A dance played with bam… | Flickr">
            <a:extLst>
              <a:ext uri="{FF2B5EF4-FFF2-40B4-BE49-F238E27FC236}">
                <a16:creationId xmlns:a16="http://schemas.microsoft.com/office/drawing/2014/main" id="{61711588-F2CC-41FB-AB9A-A1C373D39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2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0583D8-5973-4ACC-A3F3-12638439A0C1}"/>
              </a:ext>
            </a:extLst>
          </p:cNvPr>
          <p:cNvSpPr txBox="1">
            <a:spLocks/>
          </p:cNvSpPr>
          <p:nvPr/>
        </p:nvSpPr>
        <p:spPr>
          <a:xfrm>
            <a:off x="6858000" y="365125"/>
            <a:ext cx="5257800" cy="405447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2CB9A"/>
                </a:solidFill>
              </a:rPr>
              <a:t>MIZORAM</a:t>
            </a:r>
          </a:p>
          <a:p>
            <a:br>
              <a:rPr lang="en-US" dirty="0">
                <a:solidFill>
                  <a:srgbClr val="F2CB9A"/>
                </a:solidFill>
              </a:rPr>
            </a:br>
            <a:r>
              <a:rPr lang="en-US" sz="2800" dirty="0">
                <a:solidFill>
                  <a:srgbClr val="F2CB9A"/>
                </a:solidFill>
              </a:rPr>
              <a:t>Is a state in northeastern India, with </a:t>
            </a:r>
            <a:r>
              <a:rPr lang="en-US" b="1" dirty="0">
                <a:solidFill>
                  <a:srgbClr val="F2CB9A"/>
                </a:solidFill>
              </a:rPr>
              <a:t>Aizawl</a:t>
            </a:r>
            <a:r>
              <a:rPr lang="en-US" sz="2800" dirty="0">
                <a:solidFill>
                  <a:srgbClr val="F2CB9A"/>
                </a:solidFill>
              </a:rPr>
              <a:t> as its capital city. The name is derived from </a:t>
            </a:r>
            <a:r>
              <a:rPr lang="en-US" sz="3600" b="1" dirty="0">
                <a:solidFill>
                  <a:srgbClr val="F2CB9A"/>
                </a:solidFill>
              </a:rPr>
              <a:t>“Mizo” </a:t>
            </a:r>
            <a:r>
              <a:rPr lang="en-US" sz="2800" dirty="0">
                <a:solidFill>
                  <a:srgbClr val="F2CB9A"/>
                </a:solidFill>
              </a:rPr>
              <a:t>the name of the  native in habitants, and  “Ram”, which means land.</a:t>
            </a:r>
            <a:endParaRPr lang="en-US" dirty="0">
              <a:solidFill>
                <a:srgbClr val="F2CB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650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izoram State">
            <a:extLst>
              <a:ext uri="{FF2B5EF4-FFF2-40B4-BE49-F238E27FC236}">
                <a16:creationId xmlns:a16="http://schemas.microsoft.com/office/drawing/2014/main" id="{6A79679B-65E7-4379-AE5C-4A4B17401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92" y="12701"/>
            <a:ext cx="46101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109" y="256382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MIZORAM Shadow </a:t>
            </a:r>
            <a:r>
              <a:rPr lang="en-US" dirty="0" err="1"/>
              <a:t>Parli</a:t>
            </a:r>
            <a:r>
              <a:rPr lang="en-US" dirty="0"/>
              <a:t> </a:t>
            </a:r>
            <a:br>
              <a:rPr lang="en-US" dirty="0"/>
            </a:br>
            <a:r>
              <a:rPr lang="en-US" sz="2700" dirty="0">
                <a:solidFill>
                  <a:srgbClr val="C00000"/>
                </a:solidFill>
              </a:rPr>
              <a:t>Speaker: Sol.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74777"/>
              </p:ext>
            </p:extLst>
          </p:nvPr>
        </p:nvGraphicFramePr>
        <p:xfrm>
          <a:off x="524508" y="5181600"/>
          <a:ext cx="5723892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0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0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0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09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5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47699" y="224790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Mizoram</a:t>
            </a:r>
            <a:b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7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has got </a:t>
            </a:r>
            <a:r>
              <a:rPr lang="en-US" sz="52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40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Assembly Constituencies</a:t>
            </a:r>
            <a:endParaRPr lang="en-US" sz="41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8436" name="Picture 4" descr="Mizoram Portal - Chief Minister">
            <a:extLst>
              <a:ext uri="{FF2B5EF4-FFF2-40B4-BE49-F238E27FC236}">
                <a16:creationId xmlns:a16="http://schemas.microsoft.com/office/drawing/2014/main" id="{655EC92D-1D46-45BA-A3D4-6CAB4325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6609" y="3657600"/>
            <a:ext cx="2383791" cy="232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4B583E8-ADC4-4477-9F37-2E298D55F9E3}"/>
              </a:ext>
            </a:extLst>
          </p:cNvPr>
          <p:cNvCxnSpPr/>
          <p:nvPr/>
        </p:nvCxnSpPr>
        <p:spPr>
          <a:xfrm>
            <a:off x="6380484" y="457200"/>
            <a:ext cx="0" cy="6074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8818412-3156-4836-A1C1-0377CC176C88}"/>
              </a:ext>
            </a:extLst>
          </p:cNvPr>
          <p:cNvSpPr txBox="1"/>
          <p:nvPr/>
        </p:nvSpPr>
        <p:spPr>
          <a:xfrm>
            <a:off x="9706609" y="5931734"/>
            <a:ext cx="2362200" cy="369332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US" b="1" dirty="0"/>
              <a:t>CM </a:t>
            </a:r>
            <a:r>
              <a:rPr lang="en-US" sz="1800" b="1" dirty="0">
                <a:solidFill>
                  <a:srgbClr val="FF0000"/>
                </a:solidFill>
              </a:rPr>
              <a:t>: Mr. </a:t>
            </a:r>
            <a:r>
              <a:rPr lang="en-US" sz="1800" b="1" dirty="0" err="1">
                <a:solidFill>
                  <a:srgbClr val="FF0000"/>
                </a:solidFill>
              </a:rPr>
              <a:t>Zoramthanga</a:t>
            </a:r>
            <a:endParaRPr 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aga Couple Stock Illustrations – 19 Naga Couple Stock Illustrations,  Vectors &amp;amp; Clipart - Dreamstime">
            <a:extLst>
              <a:ext uri="{FF2B5EF4-FFF2-40B4-BE49-F238E27FC236}">
                <a16:creationId xmlns:a16="http://schemas.microsoft.com/office/drawing/2014/main" id="{5A001635-5BAC-4FF4-B004-9924622FE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>
            <a:extLst>
              <a:ext uri="{FF2B5EF4-FFF2-40B4-BE49-F238E27FC236}">
                <a16:creationId xmlns:a16="http://schemas.microsoft.com/office/drawing/2014/main" id="{61B97B72-D719-4838-8B88-2F6E94149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5069"/>
            <a:ext cx="6477000" cy="472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C8501B-4D4B-48AB-97B7-7E390A41DC30}"/>
              </a:ext>
            </a:extLst>
          </p:cNvPr>
          <p:cNvSpPr txBox="1"/>
          <p:nvPr/>
        </p:nvSpPr>
        <p:spPr>
          <a:xfrm>
            <a:off x="323850" y="228600"/>
            <a:ext cx="36957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/>
              <a:t>NAGALAND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197666-B2AB-4E6E-AE38-C33FA0F26557}"/>
              </a:ext>
            </a:extLst>
          </p:cNvPr>
          <p:cNvSpPr txBox="1"/>
          <p:nvPr/>
        </p:nvSpPr>
        <p:spPr>
          <a:xfrm>
            <a:off x="323850" y="1059597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is a mountainous state in northeast India, bordering Myanmar. It's home to diverse indigenous tribes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7AC4AA-D788-49FC-927F-E91EE2224DD5}"/>
              </a:ext>
            </a:extLst>
          </p:cNvPr>
          <p:cNvSpPr txBox="1"/>
          <p:nvPr/>
        </p:nvSpPr>
        <p:spPr>
          <a:xfrm>
            <a:off x="323850" y="1865194"/>
            <a:ext cx="5391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Its capital city of Kohima suffered heavy fighting in World War II</a:t>
            </a:r>
            <a:endParaRPr lang="en-US" dirty="0"/>
          </a:p>
        </p:txBody>
      </p:sp>
      <p:pic>
        <p:nvPicPr>
          <p:cNvPr id="13" name="Picture 2" descr="C:\Users\DR\Desktop\Neiphiu-Rio-265x300-1.jpg">
            <a:extLst>
              <a:ext uri="{FF2B5EF4-FFF2-40B4-BE49-F238E27FC236}">
                <a16:creationId xmlns:a16="http://schemas.microsoft.com/office/drawing/2014/main" id="{867EDD6A-F792-4EAD-AC10-4A5A7D82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3400" y="3887057"/>
            <a:ext cx="1470537" cy="1149243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76B47E39-A28E-4F3F-AF62-AF92298F62CF}"/>
              </a:ext>
            </a:extLst>
          </p:cNvPr>
          <p:cNvSpPr txBox="1">
            <a:spLocks/>
          </p:cNvSpPr>
          <p:nvPr/>
        </p:nvSpPr>
        <p:spPr>
          <a:xfrm>
            <a:off x="444500" y="5096238"/>
            <a:ext cx="1993900" cy="31396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CM</a:t>
            </a:r>
            <a:r>
              <a:rPr lang="en-US" sz="1600" dirty="0"/>
              <a:t>: Mr. </a:t>
            </a:r>
            <a:r>
              <a:rPr lang="en-US" sz="1600" dirty="0" err="1"/>
              <a:t>Neiphiu</a:t>
            </a:r>
            <a:r>
              <a:rPr lang="en-US" sz="1600" dirty="0"/>
              <a:t> Rio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3812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10515600" cy="2328861"/>
          </a:xfrm>
        </p:spPr>
        <p:txBody>
          <a:bodyPr/>
          <a:lstStyle/>
          <a:p>
            <a:r>
              <a:rPr lang="en-US" dirty="0"/>
              <a:t>Gift school conducted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83153A-08DE-1F09-7478-7D12C1E501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NeVA">
            <a:extLst>
              <a:ext uri="{FF2B5EF4-FFF2-40B4-BE49-F238E27FC236}">
                <a16:creationId xmlns:a16="http://schemas.microsoft.com/office/drawing/2014/main" id="{1765A61A-2CA8-4572-BA62-8512BE21E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7494"/>
            <a:ext cx="12192000" cy="353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58C6A3F-2E7A-4642-B8F8-6536DE239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533026"/>
              </p:ext>
            </p:extLst>
          </p:nvPr>
        </p:nvGraphicFramePr>
        <p:xfrm>
          <a:off x="0" y="5608260"/>
          <a:ext cx="12192000" cy="944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5382">
                <a:tc>
                  <a:txBody>
                    <a:bodyPr/>
                    <a:lstStyle/>
                    <a:p>
                      <a:r>
                        <a:rPr lang="en-US" dirty="0"/>
                        <a:t>Name of PC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 of 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Name of SMP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Inherited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80">
                <a:tc>
                  <a:txBody>
                    <a:bodyPr/>
                    <a:lstStyle/>
                    <a:p>
                      <a:r>
                        <a:rPr lang="en-US" dirty="0"/>
                        <a:t>1)</a:t>
                      </a:r>
                      <a:r>
                        <a:rPr lang="en-US" baseline="0" dirty="0"/>
                        <a:t> Nagaland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Mr. </a:t>
                      </a:r>
                      <a:r>
                        <a:rPr lang="en-US" dirty="0" err="1"/>
                        <a:t>Tokheho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Yepthomi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Sol. Rev. Dr. </a:t>
                      </a:r>
                      <a:r>
                        <a:rPr lang="en-US" dirty="0" err="1"/>
                        <a:t>Ayang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7.2.2020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6C8453F9-FFC1-417C-9E97-F1A02B34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76200"/>
            <a:ext cx="11277600" cy="1325563"/>
          </a:xfrm>
        </p:spPr>
        <p:txBody>
          <a:bodyPr>
            <a:normAutofit/>
          </a:bodyPr>
          <a:lstStyle/>
          <a:p>
            <a:r>
              <a:rPr lang="en-US" dirty="0"/>
              <a:t>NAGALAND Shadow </a:t>
            </a:r>
            <a:r>
              <a:rPr lang="en-US" dirty="0" err="1"/>
              <a:t>Parli</a:t>
            </a:r>
            <a:r>
              <a:rPr lang="en-US" dirty="0"/>
              <a:t> </a:t>
            </a:r>
            <a:br>
              <a:rPr lang="en-US" dirty="0"/>
            </a:br>
            <a:r>
              <a:rPr lang="en-US" sz="2700" dirty="0">
                <a:solidFill>
                  <a:srgbClr val="C00000"/>
                </a:solidFill>
              </a:rPr>
              <a:t>Speaker: Sol. Rev. Dr. </a:t>
            </a:r>
            <a:r>
              <a:rPr lang="en-US" sz="2700" dirty="0" err="1">
                <a:solidFill>
                  <a:srgbClr val="C00000"/>
                </a:solidFill>
              </a:rPr>
              <a:t>Ayang</a:t>
            </a:r>
            <a:r>
              <a:rPr lang="en-US" sz="2700" dirty="0">
                <a:solidFill>
                  <a:srgbClr val="C00000"/>
                </a:solidFill>
              </a:rPr>
              <a:t> </a:t>
            </a:r>
            <a:r>
              <a:rPr lang="en-US" sz="2700" dirty="0" err="1">
                <a:solidFill>
                  <a:srgbClr val="C00000"/>
                </a:solidFill>
              </a:rPr>
              <a:t>Sor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9EECE41-C272-42CA-979E-BF6BB1B9E78F}"/>
              </a:ext>
            </a:extLst>
          </p:cNvPr>
          <p:cNvSpPr txBox="1">
            <a:spLocks/>
          </p:cNvSpPr>
          <p:nvPr/>
        </p:nvSpPr>
        <p:spPr>
          <a:xfrm>
            <a:off x="247851" y="1535994"/>
            <a:ext cx="5695749" cy="1143000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Nagaland</a:t>
            </a:r>
            <a:b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7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has got </a:t>
            </a:r>
            <a:r>
              <a:rPr lang="en-US" sz="52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60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Assembly Constituencies</a:t>
            </a:r>
            <a:endParaRPr lang="en-US" sz="41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1508" name="Picture 4" descr="Nagaland Bamboo Mission - NBDA - Posts | Facebook">
            <a:extLst>
              <a:ext uri="{FF2B5EF4-FFF2-40B4-BE49-F238E27FC236}">
                <a16:creationId xmlns:a16="http://schemas.microsoft.com/office/drawing/2014/main" id="{94D732A8-3773-4B63-AA9D-E13182511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754" y="347915"/>
            <a:ext cx="2242885" cy="224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28 Things To Do In Sikkim In 2022 For Unbeatable Adventures In Breathtaking  Landscapes! |">
            <a:extLst>
              <a:ext uri="{FF2B5EF4-FFF2-40B4-BE49-F238E27FC236}">
                <a16:creationId xmlns:a16="http://schemas.microsoft.com/office/drawing/2014/main" id="{77A45474-55A9-417F-AD77-896C8DEBA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86D607-D35F-48C2-9FC8-57BA07E1F12E}"/>
              </a:ext>
            </a:extLst>
          </p:cNvPr>
          <p:cNvSpPr txBox="1"/>
          <p:nvPr/>
        </p:nvSpPr>
        <p:spPr>
          <a:xfrm>
            <a:off x="381000" y="914400"/>
            <a:ext cx="3124200" cy="1107996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6600" b="0" i="0" dirty="0">
                <a:effectLst/>
                <a:latin typeface="Google Sans"/>
              </a:rPr>
              <a:t>Sikkim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E6958E-96A8-44D2-8D2C-08D04888E132}"/>
              </a:ext>
            </a:extLst>
          </p:cNvPr>
          <p:cNvSpPr txBox="1"/>
          <p:nvPr/>
        </p:nvSpPr>
        <p:spPr>
          <a:xfrm>
            <a:off x="381000" y="2061150"/>
            <a:ext cx="3124200" cy="4339650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square">
            <a:spAutoFit/>
          </a:bodyPr>
          <a:lstStyle/>
          <a:p>
            <a:r>
              <a:rPr lang="en-US" b="0" i="0" dirty="0">
                <a:effectLst/>
                <a:latin typeface="arial" panose="020B0604020202020204" pitchFamily="34" charset="0"/>
              </a:rPr>
              <a:t>Sikkim is a state in northeast India, bordered by Bhutan, Tibet and Nepal. Part of the </a:t>
            </a:r>
            <a:r>
              <a:rPr lang="en-US" sz="2400" b="1" i="0" dirty="0">
                <a:effectLst/>
                <a:latin typeface="arial" panose="020B0604020202020204" pitchFamily="34" charset="0"/>
              </a:rPr>
              <a:t>Himalayas</a:t>
            </a:r>
            <a:r>
              <a:rPr lang="en-US" b="0" i="0" dirty="0">
                <a:effectLst/>
                <a:latin typeface="arial" panose="020B0604020202020204" pitchFamily="34" charset="0"/>
              </a:rPr>
              <a:t>, the area has a dramatic landscape that includes India’s highest mountain, </a:t>
            </a:r>
            <a:r>
              <a:rPr lang="en-US" b="1" i="0" dirty="0">
                <a:effectLst/>
                <a:latin typeface="arial" panose="020B0604020202020204" pitchFamily="34" charset="0"/>
              </a:rPr>
              <a:t>8,586m</a:t>
            </a:r>
            <a:r>
              <a:rPr lang="en-US" b="0" i="0" dirty="0">
                <a:effectLst/>
                <a:latin typeface="arial" panose="020B0604020202020204" pitchFamily="34" charset="0"/>
              </a:rPr>
              <a:t> Kangchenjunga. home to glaciers, alpine meadows and thousands of varieties of wildflowers. Steep paths lead to hilltop </a:t>
            </a:r>
            <a:r>
              <a:rPr lang="en-US" b="1" i="0" dirty="0">
                <a:effectLst/>
                <a:latin typeface="arial" panose="020B0604020202020204" pitchFamily="34" charset="0"/>
              </a:rPr>
              <a:t>Buddhist monasteries </a:t>
            </a:r>
            <a:r>
              <a:rPr lang="en-US" b="0" i="0" dirty="0">
                <a:effectLst/>
                <a:latin typeface="arial" panose="020B0604020202020204" pitchFamily="34" charset="0"/>
              </a:rPr>
              <a:t>such as </a:t>
            </a:r>
            <a:r>
              <a:rPr lang="en-US" b="0" i="0" dirty="0" err="1">
                <a:effectLst/>
                <a:latin typeface="arial" panose="020B0604020202020204" pitchFamily="34" charset="0"/>
              </a:rPr>
              <a:t>Pemayangtse</a:t>
            </a:r>
            <a:r>
              <a:rPr lang="en-US" b="0" i="0" dirty="0">
                <a:effectLst/>
                <a:latin typeface="arial" panose="020B0604020202020204" pitchFamily="34" charset="0"/>
              </a:rPr>
              <a:t>, which dates to the early 1700s.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670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CM Tamang bringing Vrindavan to Sikkim">
            <a:extLst>
              <a:ext uri="{FF2B5EF4-FFF2-40B4-BE49-F238E27FC236}">
                <a16:creationId xmlns:a16="http://schemas.microsoft.com/office/drawing/2014/main" id="{B7344F5A-F6D0-4A0E-82A2-A61D4E9BE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827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Sikkim Ka Map From Dhanviservices 5 - railwaystays.com">
            <a:extLst>
              <a:ext uri="{FF2B5EF4-FFF2-40B4-BE49-F238E27FC236}">
                <a16:creationId xmlns:a16="http://schemas.microsoft.com/office/drawing/2014/main" id="{01BD3ACC-9986-4E28-82DB-0AA4D3CA5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1169"/>
            <a:ext cx="5486400" cy="5133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BE6C80-4C64-4CB5-BBE2-40A9ADE4E5C0}"/>
              </a:ext>
            </a:extLst>
          </p:cNvPr>
          <p:cNvSpPr txBox="1"/>
          <p:nvPr/>
        </p:nvSpPr>
        <p:spPr>
          <a:xfrm>
            <a:off x="2577101" y="850651"/>
            <a:ext cx="350434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CM of </a:t>
            </a:r>
            <a:r>
              <a:rPr lang="en-US" sz="2400" dirty="0">
                <a:solidFill>
                  <a:srgbClr val="FF0000"/>
                </a:solidFill>
              </a:rPr>
              <a:t>Sikkim</a:t>
            </a:r>
          </a:p>
          <a:p>
            <a:r>
              <a:rPr lang="en-US" sz="2400" dirty="0">
                <a:solidFill>
                  <a:srgbClr val="FF0000"/>
                </a:solidFill>
              </a:rPr>
              <a:t>Mr. Prem Singh Tamang</a:t>
            </a:r>
            <a:endParaRPr lang="en-US" sz="2400" dirty="0"/>
          </a:p>
        </p:txBody>
      </p:sp>
      <p:pic>
        <p:nvPicPr>
          <p:cNvPr id="23566" name="Picture 14" descr="Sikkim Cuisine - Ribbons to Pastas">
            <a:extLst>
              <a:ext uri="{FF2B5EF4-FFF2-40B4-BE49-F238E27FC236}">
                <a16:creationId xmlns:a16="http://schemas.microsoft.com/office/drawing/2014/main" id="{81620E95-444F-40ED-B943-E376149C5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088" y="-31679"/>
            <a:ext cx="6532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748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ikkim: BJP&amp;amp;#39;s North-East Democratic Alliance Ally Tables Bill in State  Assembly to Ban Cow Slaughter">
            <a:extLst>
              <a:ext uri="{FF2B5EF4-FFF2-40B4-BE49-F238E27FC236}">
                <a16:creationId xmlns:a16="http://schemas.microsoft.com/office/drawing/2014/main" id="{8B4FEF27-98E3-4533-8A18-64291E94E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12192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1AA8526-5D38-43A9-8CC1-75C667D56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056983"/>
              </p:ext>
            </p:extLst>
          </p:nvPr>
        </p:nvGraphicFramePr>
        <p:xfrm>
          <a:off x="0" y="5867400"/>
          <a:ext cx="1220998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1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19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19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41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19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66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E0D39E5C-50AC-47DF-A3F9-3056A0D28433}"/>
              </a:ext>
            </a:extLst>
          </p:cNvPr>
          <p:cNvSpPr txBox="1">
            <a:spLocks/>
          </p:cNvSpPr>
          <p:nvPr/>
        </p:nvSpPr>
        <p:spPr>
          <a:xfrm>
            <a:off x="0" y="365125"/>
            <a:ext cx="12209980" cy="701675"/>
          </a:xfrm>
          <a:prstGeom prst="rect">
            <a:avLst/>
          </a:prstGeom>
          <a:solidFill>
            <a:schemeClr val="tx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</a:rPr>
              <a:t>        SIKKIM Shadow </a:t>
            </a:r>
            <a:r>
              <a:rPr lang="en-US" dirty="0" err="1">
                <a:solidFill>
                  <a:srgbClr val="FFFF00"/>
                </a:solidFill>
              </a:rPr>
              <a:t>Parli</a:t>
            </a:r>
            <a:r>
              <a:rPr lang="en-US" dirty="0">
                <a:solidFill>
                  <a:srgbClr val="FFFF00"/>
                </a:solidFill>
              </a:rPr>
              <a:t> | </a:t>
            </a:r>
            <a:r>
              <a:rPr lang="en-US" sz="2700" dirty="0">
                <a:solidFill>
                  <a:srgbClr val="FFFF00"/>
                </a:solidFill>
              </a:rPr>
              <a:t>Speaker: Sol. </a:t>
            </a:r>
            <a:r>
              <a:rPr lang="en-US" sz="2700" dirty="0" err="1">
                <a:solidFill>
                  <a:srgbClr val="FFFF00"/>
                </a:solidFill>
              </a:rPr>
              <a:t>Yania</a:t>
            </a:r>
            <a:r>
              <a:rPr lang="en-US" sz="2700" dirty="0">
                <a:solidFill>
                  <a:srgbClr val="FFFF00"/>
                </a:solidFill>
              </a:rPr>
              <a:t> </a:t>
            </a:r>
            <a:r>
              <a:rPr lang="en-US" sz="2700" dirty="0" err="1">
                <a:solidFill>
                  <a:srgbClr val="FFFF00"/>
                </a:solidFill>
              </a:rPr>
              <a:t>Uli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F5DDA47-4884-4EDE-8BA1-2C4D40FDF016}"/>
              </a:ext>
            </a:extLst>
          </p:cNvPr>
          <p:cNvSpPr txBox="1">
            <a:spLocks/>
          </p:cNvSpPr>
          <p:nvPr/>
        </p:nvSpPr>
        <p:spPr>
          <a:xfrm>
            <a:off x="990600" y="1066800"/>
            <a:ext cx="8229600" cy="1143000"/>
          </a:xfrm>
          <a:prstGeom prst="rect">
            <a:avLst/>
          </a:prstGeom>
        </p:spPr>
        <p:txBody>
          <a:bodyPr vert="horz" rtlCol="0" anchor="ctr">
            <a:normAutofit fontScale="70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US" sz="6600" dirty="0"/>
              <a:t>Capital </a:t>
            </a:r>
            <a:r>
              <a:rPr lang="en-US" sz="3800" dirty="0"/>
              <a:t>of </a:t>
            </a:r>
            <a:r>
              <a:rPr lang="en-US" sz="5200" dirty="0" err="1">
                <a:solidFill>
                  <a:srgbClr val="FF0000"/>
                </a:solidFill>
              </a:rPr>
              <a:t>Gangtok</a:t>
            </a:r>
            <a:endParaRPr lang="en-US" sz="5200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sz="27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&amp; got </a:t>
            </a:r>
            <a:r>
              <a:rPr lang="en-US" sz="52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32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Assembly Constituencies</a:t>
            </a:r>
            <a:endParaRPr lang="en-US" sz="41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2221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E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 Egypt, Court Says Its Decision On Dissolving Parliament Is Final : The  Two-Way : NPR">
            <a:extLst>
              <a:ext uri="{FF2B5EF4-FFF2-40B4-BE49-F238E27FC236}">
                <a16:creationId xmlns:a16="http://schemas.microsoft.com/office/drawing/2014/main" id="{A0B6DF66-3FDE-4EDE-94EA-EE4F1F5AE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0"/>
            <a:ext cx="117379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BF7C92-47D1-4324-B5B0-A9E30D31D8ED}"/>
              </a:ext>
            </a:extLst>
          </p:cNvPr>
          <p:cNvSpPr txBox="1">
            <a:spLocks/>
          </p:cNvSpPr>
          <p:nvPr/>
        </p:nvSpPr>
        <p:spPr>
          <a:xfrm>
            <a:off x="0" y="-76200"/>
            <a:ext cx="6705600" cy="7010399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pPr algn="ctr"/>
            <a:r>
              <a:rPr lang="en-US" sz="2400" b="1" dirty="0"/>
              <a:t>1) ARUNACHAL PRADESH :  2 SMPs </a:t>
            </a:r>
          </a:p>
          <a:p>
            <a:pPr algn="ctr"/>
            <a:r>
              <a:rPr lang="en-US" sz="2400" b="1" dirty="0"/>
              <a:t>2) ASSAM             : 14 SMPs</a:t>
            </a:r>
          </a:p>
          <a:p>
            <a:pPr algn="ctr"/>
            <a:r>
              <a:rPr lang="en-US" sz="2400" b="1" dirty="0"/>
              <a:t>3) MANIPUR      :  2 SMPs  </a:t>
            </a:r>
          </a:p>
          <a:p>
            <a:pPr algn="ctr"/>
            <a:r>
              <a:rPr lang="en-US" sz="2400" b="1" dirty="0"/>
              <a:t>4) MEGHALAYA : 2 SMPs</a:t>
            </a:r>
          </a:p>
          <a:p>
            <a:pPr algn="ctr"/>
            <a:r>
              <a:rPr lang="en-US" sz="2400" b="1" dirty="0"/>
              <a:t>5) MIZORAM   :1 SMP </a:t>
            </a:r>
          </a:p>
          <a:p>
            <a:pPr algn="ctr"/>
            <a:r>
              <a:rPr lang="en-US" sz="2400" b="1" dirty="0"/>
              <a:t>6) NAGALAND : 1 SMP</a:t>
            </a:r>
          </a:p>
          <a:p>
            <a:pPr algn="ctr"/>
            <a:r>
              <a:rPr lang="en-US" sz="2400" b="1" dirty="0"/>
              <a:t>7) SIKKIM        : 1 SMP</a:t>
            </a:r>
          </a:p>
          <a:p>
            <a:pPr algn="ctr"/>
            <a:r>
              <a:rPr lang="en-US" sz="2400" b="1" dirty="0"/>
              <a:t>8) TRIPURA      : 2 SMPs</a:t>
            </a:r>
            <a:endParaRPr lang="en-US" b="1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0AE0F0-C131-46F2-A0ED-E922402DD11F}"/>
              </a:ext>
            </a:extLst>
          </p:cNvPr>
          <p:cNvSpPr txBox="1">
            <a:spLocks/>
          </p:cNvSpPr>
          <p:nvPr/>
        </p:nvSpPr>
        <p:spPr>
          <a:xfrm>
            <a:off x="-38100" y="496504"/>
            <a:ext cx="12192000" cy="777875"/>
          </a:xfrm>
          <a:prstGeom prst="rect">
            <a:avLst/>
          </a:prstGeom>
          <a:solidFill>
            <a:schemeClr val="tx1">
              <a:lumMod val="85000"/>
              <a:lumOff val="15000"/>
              <a:alpha val="90000"/>
            </a:schemeClr>
          </a:solidFill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tx2">
                    <a:lumMod val="75000"/>
                  </a:schemeClr>
                </a:solidFill>
              </a:rPr>
              <a:t>           </a:t>
            </a:r>
            <a:r>
              <a:rPr lang="en-US" sz="5400" b="1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NO. OF MPs &amp; SMPs STATE-WISE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BD8CE2-105F-40CB-9EA4-34B3972E0B29}"/>
              </a:ext>
            </a:extLst>
          </p:cNvPr>
          <p:cNvSpPr/>
          <p:nvPr/>
        </p:nvSpPr>
        <p:spPr>
          <a:xfrm>
            <a:off x="60434" y="5562600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2Chronicls 7:14</a:t>
            </a:r>
          </a:p>
          <a:p>
            <a:r>
              <a:rPr lang="en-US" b="1" dirty="0"/>
              <a:t>If My people who are called by My name will humble themselves, and pray and seek My face, and turn from their wicked ways, then I will hear from heaven, and will forgive  their sin and heal their land</a:t>
            </a:r>
            <a:r>
              <a:rPr lang="en-US" b="1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86789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Tripura - State Profile of India - YouTube">
            <a:extLst>
              <a:ext uri="{FF2B5EF4-FFF2-40B4-BE49-F238E27FC236}">
                <a16:creationId xmlns:a16="http://schemas.microsoft.com/office/drawing/2014/main" id="{0124C925-5CD2-42DC-99A7-C94FBE33C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" y="-32338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791050-6931-4FEB-BF5E-D784D7239812}"/>
              </a:ext>
            </a:extLst>
          </p:cNvPr>
          <p:cNvSpPr txBox="1"/>
          <p:nvPr/>
        </p:nvSpPr>
        <p:spPr>
          <a:xfrm>
            <a:off x="0" y="5830669"/>
            <a:ext cx="12192000" cy="110799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Tripura is a hilly state in northeast India, bordered on 3 sides by Bangladesh, and home to a diverse mix of tribal cultures and religious groups. In the capital Agartala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C31309-7CB3-49A7-9A31-784E5574B93E}"/>
              </a:ext>
            </a:extLst>
          </p:cNvPr>
          <p:cNvSpPr txBox="1"/>
          <p:nvPr/>
        </p:nvSpPr>
        <p:spPr>
          <a:xfrm>
            <a:off x="381000" y="152400"/>
            <a:ext cx="62056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Capital </a:t>
            </a:r>
            <a:r>
              <a:rPr lang="en-US" sz="1800" dirty="0">
                <a:solidFill>
                  <a:srgbClr val="FFFF00"/>
                </a:solidFill>
              </a:rPr>
              <a:t>:  Agartala, top in Smart City ranking in NE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8841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3AC3638-D869-4DC3-B4C5-3D04FB6EF3B7}"/>
              </a:ext>
            </a:extLst>
          </p:cNvPr>
          <p:cNvSpPr/>
          <p:nvPr/>
        </p:nvSpPr>
        <p:spPr>
          <a:xfrm>
            <a:off x="8606277" y="2895600"/>
            <a:ext cx="2747523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8" name="Picture 4" descr="Tripura State">
            <a:extLst>
              <a:ext uri="{FF2B5EF4-FFF2-40B4-BE49-F238E27FC236}">
                <a16:creationId xmlns:a16="http://schemas.microsoft.com/office/drawing/2014/main" id="{CD154B04-8122-4BD3-A6DE-0DE8E01A6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91" y="0"/>
            <a:ext cx="4476609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3200400" cy="1219200"/>
          </a:xfrm>
        </p:spPr>
        <p:txBody>
          <a:bodyPr>
            <a:normAutofit/>
          </a:bodyPr>
          <a:lstStyle/>
          <a:p>
            <a:r>
              <a:rPr lang="en-US" dirty="0"/>
              <a:t>TRIPURA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9223C5-5E41-4AAA-839E-41251A579FBD}"/>
              </a:ext>
            </a:extLst>
          </p:cNvPr>
          <p:cNvSpPr/>
          <p:nvPr/>
        </p:nvSpPr>
        <p:spPr>
          <a:xfrm>
            <a:off x="3272277" y="5715000"/>
            <a:ext cx="3200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Psalms 46:11</a:t>
            </a:r>
          </a:p>
          <a:p>
            <a:r>
              <a:rPr lang="en-US" b="1" dirty="0">
                <a:solidFill>
                  <a:srgbClr val="FF0000"/>
                </a:solidFill>
              </a:rPr>
              <a:t>The </a:t>
            </a:r>
            <a:r>
              <a:rPr lang="en-US" b="1" cap="small" dirty="0">
                <a:solidFill>
                  <a:srgbClr val="FF0000"/>
                </a:solidFill>
              </a:rPr>
              <a:t>Lord</a:t>
            </a:r>
            <a:r>
              <a:rPr lang="en-US" b="1" dirty="0">
                <a:solidFill>
                  <a:srgbClr val="FF0000"/>
                </a:solidFill>
              </a:rPr>
              <a:t> Almighty is with us;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the God of Jacob is our fortress.</a:t>
            </a:r>
          </a:p>
        </p:txBody>
      </p:sp>
      <p:pic>
        <p:nvPicPr>
          <p:cNvPr id="26630" name="Picture 6" descr="Biplab Kumar Deb ministry - Wikipedia">
            <a:extLst>
              <a:ext uri="{FF2B5EF4-FFF2-40B4-BE49-F238E27FC236}">
                <a16:creationId xmlns:a16="http://schemas.microsoft.com/office/drawing/2014/main" id="{F8F1FDC9-A1C3-4D5D-B65C-63838FD24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048000"/>
            <a:ext cx="2496015" cy="299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4FFFDC4-28B5-435F-AEC1-AD8CA8209CE0}"/>
              </a:ext>
            </a:extLst>
          </p:cNvPr>
          <p:cNvSpPr txBox="1">
            <a:spLocks/>
          </p:cNvSpPr>
          <p:nvPr/>
        </p:nvSpPr>
        <p:spPr>
          <a:xfrm>
            <a:off x="7086600" y="5380037"/>
            <a:ext cx="4724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CM of </a:t>
            </a:r>
            <a:br>
              <a:rPr lang="en-US" dirty="0"/>
            </a:br>
            <a:r>
              <a:rPr lang="en-US" sz="2700" dirty="0">
                <a:solidFill>
                  <a:srgbClr val="FF0000"/>
                </a:solidFill>
              </a:rPr>
              <a:t>Tripura: Mr. </a:t>
            </a:r>
            <a:r>
              <a:rPr lang="en-US" sz="2700" dirty="0" err="1">
                <a:solidFill>
                  <a:srgbClr val="FF0000"/>
                </a:solidFill>
              </a:rPr>
              <a:t>Biplab</a:t>
            </a:r>
            <a:r>
              <a:rPr lang="en-US" sz="2700" dirty="0">
                <a:solidFill>
                  <a:srgbClr val="FF0000"/>
                </a:solidFill>
              </a:rPr>
              <a:t> Kumar Deb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3126DA-1CE4-48BE-B421-B7F0CBC1751A}"/>
              </a:ext>
            </a:extLst>
          </p:cNvPr>
          <p:cNvCxnSpPr/>
          <p:nvPr/>
        </p:nvCxnSpPr>
        <p:spPr>
          <a:xfrm>
            <a:off x="6781800" y="548640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4B72D840-AFFD-4DD9-8065-77543F30DE19}"/>
              </a:ext>
            </a:extLst>
          </p:cNvPr>
          <p:cNvSpPr txBox="1">
            <a:spLocks/>
          </p:cNvSpPr>
          <p:nvPr/>
        </p:nvSpPr>
        <p:spPr>
          <a:xfrm>
            <a:off x="6735338" y="510382"/>
            <a:ext cx="5151860" cy="1143000"/>
          </a:xfrm>
          <a:prstGeom prst="rect">
            <a:avLst/>
          </a:prstGeom>
        </p:spPr>
        <p:txBody>
          <a:bodyPr vert="horz" rtlCol="0"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en-US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Tripura</a:t>
            </a:r>
            <a:br>
              <a:rPr lang="en-US" sz="41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27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has got </a:t>
            </a:r>
            <a:r>
              <a:rPr lang="en-US" sz="52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60</a:t>
            </a:r>
            <a:r>
              <a:rPr lang="en-US" sz="2700" b="1" dirty="0"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Assembly Constituencies</a:t>
            </a:r>
            <a:endParaRPr lang="en-US" sz="4100" b="1" dirty="0"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MONTHLY PRAISE REPORT (North-East Zone):</a:t>
            </a:r>
            <a:br>
              <a:rPr lang="en-US" sz="2800" dirty="0"/>
            </a:br>
            <a:r>
              <a:rPr lang="en-US" sz="2800" dirty="0"/>
              <a:t> 6</a:t>
            </a:r>
            <a:r>
              <a:rPr lang="en-US" sz="2800" baseline="30000" dirty="0"/>
              <a:t>th</a:t>
            </a:r>
            <a:r>
              <a:rPr lang="en-US" sz="2800" dirty="0"/>
              <a:t> March, 2022- 31</a:t>
            </a:r>
            <a:r>
              <a:rPr lang="en-US" sz="2800" baseline="30000" dirty="0"/>
              <a:t>st</a:t>
            </a:r>
            <a:r>
              <a:rPr lang="en-US" sz="2800" dirty="0"/>
              <a:t>March, 2022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>
              <a:buFont typeface="+mj-lt"/>
              <a:buAutoNum type="arabicPeriod"/>
            </a:pPr>
            <a:r>
              <a:rPr lang="en-US" sz="3200" b="1" dirty="0"/>
              <a:t>No of BFF – Nil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No. of Worship School – 1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200" b="1" dirty="0"/>
              <a:t>No. of Hospitality School – Nil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No. of Deliverance School- 2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200" b="1" dirty="0"/>
              <a:t>No. of Healing School – 1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200" b="1" dirty="0">
                <a:solidFill>
                  <a:srgbClr val="FF0000"/>
                </a:solidFill>
              </a:rPr>
              <a:t>No. of Prophecy School – Nil</a:t>
            </a:r>
          </a:p>
          <a:p>
            <a:pPr marL="624078" indent="-514350">
              <a:buFont typeface="+mj-lt"/>
              <a:buAutoNum type="arabicPeriod"/>
            </a:pPr>
            <a:r>
              <a:rPr lang="en-US" sz="3200" b="1" dirty="0"/>
              <a:t>No. of Family Building – Nil</a:t>
            </a:r>
          </a:p>
          <a:p>
            <a:pPr marL="624078" indent="-514350" algn="r">
              <a:buNone/>
            </a:pPr>
            <a:r>
              <a:rPr lang="en-US" sz="1800" b="1" i="1" dirty="0" err="1"/>
              <a:t>Contd</a:t>
            </a:r>
            <a:r>
              <a:rPr lang="en-US" sz="1800" b="1" i="1" dirty="0"/>
              <a:t>…next slide</a:t>
            </a:r>
            <a:endParaRPr lang="en-US" sz="1600" b="1" i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A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MONTHLY PRAISE REPORT (North-East Zone):</a:t>
            </a:r>
            <a:br>
              <a:rPr lang="en-US" sz="2800" dirty="0"/>
            </a:br>
            <a:r>
              <a:rPr lang="en-US" sz="2800" dirty="0"/>
              <a:t>6</a:t>
            </a:r>
            <a:r>
              <a:rPr lang="en-US" sz="2800" baseline="30000" dirty="0"/>
              <a:t>th</a:t>
            </a:r>
            <a:r>
              <a:rPr lang="en-US" sz="2800" dirty="0"/>
              <a:t> March, 2022- 31</a:t>
            </a:r>
            <a:r>
              <a:rPr lang="en-US" sz="2800" baseline="30000" dirty="0"/>
              <a:t>st</a:t>
            </a:r>
            <a:r>
              <a:rPr lang="en-US" sz="2800" dirty="0"/>
              <a:t>March, 2022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1481328"/>
            <a:ext cx="8915400" cy="4995672"/>
          </a:xfrm>
        </p:spPr>
        <p:txBody>
          <a:bodyPr>
            <a:normAutofit fontScale="92500" lnSpcReduction="20000"/>
          </a:bodyPr>
          <a:lstStyle/>
          <a:p>
            <a:pPr marL="624078" indent="-514350">
              <a:buNone/>
            </a:pPr>
            <a:r>
              <a:rPr lang="en-US" b="1" dirty="0">
                <a:solidFill>
                  <a:srgbClr val="FF0000"/>
                </a:solidFill>
              </a:rPr>
              <a:t>8. No. of Financial Discipline – Nil</a:t>
            </a:r>
          </a:p>
          <a:p>
            <a:pPr marL="624078" indent="-514350">
              <a:buNone/>
            </a:pPr>
            <a:r>
              <a:rPr lang="en-US" b="1" dirty="0"/>
              <a:t>9. Daniel Academy </a:t>
            </a:r>
            <a:r>
              <a:rPr lang="en-US" b="1" dirty="0" err="1"/>
              <a:t>Upgradation</a:t>
            </a:r>
            <a:r>
              <a:rPr lang="en-US" b="1" dirty="0"/>
              <a:t> Prayer:</a:t>
            </a:r>
          </a:p>
          <a:p>
            <a:pPr marL="624078" indent="-514350">
              <a:buNone/>
            </a:pPr>
            <a:r>
              <a:rPr lang="en-US" b="1" dirty="0">
                <a:solidFill>
                  <a:srgbClr val="FF0000"/>
                </a:solidFill>
              </a:rPr>
              <a:t>10. No. of night prayer :</a:t>
            </a:r>
          </a:p>
          <a:p>
            <a:pPr marL="624078" indent="-514350">
              <a:buNone/>
            </a:pPr>
            <a:r>
              <a:rPr lang="en-US" b="1" dirty="0"/>
              <a:t>11. Online Worship by NE team– </a:t>
            </a:r>
          </a:p>
          <a:p>
            <a:pPr marL="624078" indent="-514350">
              <a:buNone/>
            </a:pPr>
            <a:r>
              <a:rPr lang="en-US" b="1" dirty="0">
                <a:solidFill>
                  <a:srgbClr val="FF0000"/>
                </a:solidFill>
              </a:rPr>
              <a:t>12. Everyday Worship – 4</a:t>
            </a:r>
          </a:p>
          <a:p>
            <a:pPr marL="624078" indent="-514350">
              <a:buNone/>
            </a:pPr>
            <a:r>
              <a:rPr lang="en-US" b="1" dirty="0"/>
              <a:t>13. Daily Morning Worship- 6am to 7:30am..Arunachal, Assam</a:t>
            </a:r>
          </a:p>
          <a:p>
            <a:pPr marL="624078" indent="-514350">
              <a:buNone/>
            </a:pPr>
            <a:r>
              <a:rPr lang="en-US" b="1" dirty="0">
                <a:solidFill>
                  <a:srgbClr val="FF0000"/>
                </a:solidFill>
              </a:rPr>
              <a:t>14. Daily 15 min of Prayer Session (9-9.15pm) – Cont..</a:t>
            </a:r>
          </a:p>
          <a:p>
            <a:pPr marL="624078" indent="-514350">
              <a:buNone/>
            </a:pPr>
            <a:r>
              <a:rPr lang="en-US" b="1" dirty="0"/>
              <a:t>15. Daily Morning Worship: Continuing</a:t>
            </a:r>
          </a:p>
          <a:p>
            <a:pPr marL="624078" indent="-514350">
              <a:buNone/>
            </a:pPr>
            <a:r>
              <a:rPr lang="en-US" b="1" dirty="0">
                <a:solidFill>
                  <a:srgbClr val="FF0000"/>
                </a:solidFill>
              </a:rPr>
              <a:t>16. Regional conference: Nil</a:t>
            </a:r>
          </a:p>
          <a:p>
            <a:pPr marL="624078" indent="-514350">
              <a:buNone/>
            </a:pPr>
            <a:r>
              <a:rPr lang="en-US" b="1" dirty="0"/>
              <a:t>17. Core committee meeting: Nil</a:t>
            </a:r>
          </a:p>
          <a:p>
            <a:pPr marL="624078" indent="-514350">
              <a:buNone/>
            </a:pPr>
            <a:r>
              <a:rPr lang="en-US" b="1" dirty="0">
                <a:solidFill>
                  <a:srgbClr val="FF0000"/>
                </a:solidFill>
              </a:rPr>
              <a:t>18. Wheel Wing meeting: </a:t>
            </a:r>
          </a:p>
          <a:p>
            <a:pPr marL="624078" indent="-514350">
              <a:buNone/>
            </a:pPr>
            <a:r>
              <a:rPr lang="en-US" b="1" dirty="0">
                <a:solidFill>
                  <a:srgbClr val="FF0000"/>
                </a:solidFill>
              </a:rPr>
              <a:t>19. CBS Up gradation Prayer: Continues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B050"/>
                </a:solidFill>
              </a:rPr>
            </a:br>
            <a:br>
              <a:rPr lang="en-US" b="1" dirty="0">
                <a:solidFill>
                  <a:srgbClr val="00B050"/>
                </a:solidFill>
              </a:rPr>
            </a:br>
            <a:r>
              <a:rPr lang="en-US" b="1" dirty="0">
                <a:solidFill>
                  <a:srgbClr val="0070C0"/>
                </a:solidFill>
              </a:rPr>
              <a:t>The NE India family “Thank God” for leading us thus far!!! </a:t>
            </a:r>
            <a:br>
              <a:rPr lang="en-US" b="1" dirty="0">
                <a:solidFill>
                  <a:srgbClr val="00B050"/>
                </a:solidFill>
              </a:rPr>
            </a:br>
            <a:br>
              <a:rPr lang="en-US" b="1" dirty="0">
                <a:solidFill>
                  <a:srgbClr val="00B050"/>
                </a:solidFill>
              </a:rPr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4B8873-650F-ABCB-AEE1-696990982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alleluYAH – Modern Online Judaica Store">
            <a:extLst>
              <a:ext uri="{FF2B5EF4-FFF2-40B4-BE49-F238E27FC236}">
                <a16:creationId xmlns:a16="http://schemas.microsoft.com/office/drawing/2014/main" id="{774F532D-516E-471B-884B-A5A9D6642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1658600" cy="398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E012F8-5F6A-4628-8583-07F3565CBB17}"/>
              </a:ext>
            </a:extLst>
          </p:cNvPr>
          <p:cNvSpPr txBox="1"/>
          <p:nvPr/>
        </p:nvSpPr>
        <p:spPr>
          <a:xfrm>
            <a:off x="838200" y="3334248"/>
            <a:ext cx="67056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tx2">
                    <a:lumMod val="75000"/>
                  </a:schemeClr>
                </a:solidFill>
              </a:rPr>
              <a:t>PRAISE FROM THE NORTH-EAST INDIA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F2824F-40C8-4D9F-8732-50E8CC6D6548}"/>
              </a:ext>
            </a:extLst>
          </p:cNvPr>
          <p:cNvSpPr txBox="1"/>
          <p:nvPr/>
        </p:nvSpPr>
        <p:spPr>
          <a:xfrm>
            <a:off x="8655268" y="3347386"/>
            <a:ext cx="330813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(THE ZION ZONE)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255178-D598-4845-B7D8-B4BDB72CBCF5}"/>
              </a:ext>
            </a:extLst>
          </p:cNvPr>
          <p:cNvSpPr txBox="1"/>
          <p:nvPr/>
        </p:nvSpPr>
        <p:spPr>
          <a:xfrm>
            <a:off x="3810000" y="4114800"/>
            <a:ext cx="5486399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500" b="1" dirty="0">
                <a:solidFill>
                  <a:schemeClr val="tx2">
                    <a:lumMod val="75000"/>
                  </a:schemeClr>
                </a:solidFill>
              </a:rPr>
              <a:t>8 STATES</a:t>
            </a:r>
          </a:p>
        </p:txBody>
      </p:sp>
    </p:spTree>
    <p:extLst>
      <p:ext uri="{BB962C8B-B14F-4D97-AF65-F5344CB8AC3E}">
        <p14:creationId xmlns:p14="http://schemas.microsoft.com/office/powerpoint/2010/main" val="3719152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We thank God for introducing NE to the </a:t>
            </a:r>
            <a:r>
              <a:rPr lang="en-US" b="1" dirty="0" err="1">
                <a:solidFill>
                  <a:schemeClr val="tx2">
                    <a:lumMod val="75000"/>
                  </a:schemeClr>
                </a:solidFill>
              </a:rPr>
              <a:t>AoJ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ministries  and for inheriting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0500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1) ARUNACHAL PRADESH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2) ASSAM</a:t>
            </a:r>
          </a:p>
          <a:p>
            <a:r>
              <a:rPr lang="en-US" b="1" dirty="0">
                <a:solidFill>
                  <a:srgbClr val="00B050"/>
                </a:solidFill>
              </a:rPr>
              <a:t>3) MANIPUR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4) MEGHALAYA</a:t>
            </a:r>
          </a:p>
          <a:p>
            <a:r>
              <a:rPr lang="en-US" b="1" dirty="0">
                <a:solidFill>
                  <a:srgbClr val="00B050"/>
                </a:solidFill>
              </a:rPr>
              <a:t>5)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MIZORAM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6) NAGALAND</a:t>
            </a:r>
          </a:p>
          <a:p>
            <a:r>
              <a:rPr lang="en-US" b="1" dirty="0">
                <a:solidFill>
                  <a:srgbClr val="00B050"/>
                </a:solidFill>
              </a:rPr>
              <a:t>7)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SIKKIM</a:t>
            </a:r>
          </a:p>
          <a:p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8) TRIPURA</a:t>
            </a:r>
          </a:p>
          <a:p>
            <a:r>
              <a:rPr lang="en-US" b="1" dirty="0">
                <a:solidFill>
                  <a:srgbClr val="0070C0"/>
                </a:solidFill>
              </a:rPr>
              <a:t>and keeping us under His triple layer protection then on!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428296"/>
            <a:ext cx="10134600" cy="3381703"/>
          </a:xfrm>
        </p:spPr>
        <p:txBody>
          <a:bodyPr>
            <a:normAutofit/>
          </a:bodyPr>
          <a:lstStyle/>
          <a:p>
            <a:r>
              <a:rPr lang="en-US" sz="8000" dirty="0"/>
              <a:t>STATE-WISE REPORTS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52600" y="3124200"/>
            <a:ext cx="8229600" cy="133807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B050"/>
                </a:solidFill>
              </a:rPr>
              <a:t>…in alphabetical order…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80999"/>
            <a:ext cx="5636636" cy="4895671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00"/>
                </a:solidFill>
              </a:rPr>
              <a:t>   1. ARUNACHAL PRADESH</a:t>
            </a:r>
            <a:br>
              <a:rPr lang="en-US" sz="3600" b="1" dirty="0">
                <a:solidFill>
                  <a:srgbClr val="FFFF00"/>
                </a:solidFill>
              </a:rPr>
            </a:br>
            <a:br>
              <a:rPr lang="en-US" sz="3600" dirty="0">
                <a:solidFill>
                  <a:srgbClr val="FFFF00"/>
                </a:solidFill>
              </a:rPr>
            </a:br>
            <a:r>
              <a:rPr lang="en-US" sz="22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 is a state in Northeast India. It was formed from the erstwhile North-East Frontier Agency region, and became a state on </a:t>
            </a:r>
            <a:br>
              <a:rPr lang="en-US" sz="22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</a:br>
            <a:r>
              <a:rPr lang="en-US" sz="2200" b="0" i="0" dirty="0">
                <a:solidFill>
                  <a:srgbClr val="BDC1C6"/>
                </a:solidFill>
                <a:effectLst/>
                <a:latin typeface="arial" panose="020B0604020202020204" pitchFamily="34" charset="0"/>
              </a:rPr>
              <a:t>  20 February 1987.</a:t>
            </a:r>
            <a:br>
              <a:rPr lang="en-US" sz="5300" dirty="0">
                <a:solidFill>
                  <a:srgbClr val="FFFF00"/>
                </a:solidFill>
              </a:rPr>
            </a:br>
            <a:br>
              <a:rPr lang="en-US" sz="5300" dirty="0">
                <a:solidFill>
                  <a:srgbClr val="FFFF00"/>
                </a:solidFill>
              </a:rPr>
            </a:br>
            <a:r>
              <a:rPr lang="en-US" sz="2700" dirty="0">
                <a:solidFill>
                  <a:srgbClr val="FFFF00"/>
                </a:solidFill>
              </a:rPr>
              <a:t>Northeast India by area . Arunachal Pradesh means </a:t>
            </a:r>
            <a:br>
              <a:rPr lang="en-US" sz="2000" dirty="0">
                <a:solidFill>
                  <a:srgbClr val="FFFF00"/>
                </a:solidFill>
              </a:rPr>
            </a:br>
            <a:br>
              <a:rPr lang="en-US" sz="2000" dirty="0">
                <a:solidFill>
                  <a:srgbClr val="FFFF00"/>
                </a:solidFill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F:\arunachal-pradesh-map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6332251" y="381000"/>
            <a:ext cx="5636636" cy="594360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760C14-6D8C-4631-AC71-F2D4A03603EA}"/>
              </a:ext>
            </a:extLst>
          </p:cNvPr>
          <p:cNvSpPr txBox="1"/>
          <p:nvPr/>
        </p:nvSpPr>
        <p:spPr>
          <a:xfrm>
            <a:off x="223113" y="5048071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“Land of Dawn-lit Mountains”</a:t>
            </a:r>
            <a:br>
              <a:rPr lang="en-US" sz="6600" dirty="0">
                <a:solidFill>
                  <a:srgbClr val="FFFF00"/>
                </a:solidFill>
              </a:rPr>
            </a:b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>
            <a:extLst>
              <a:ext uri="{FF2B5EF4-FFF2-40B4-BE49-F238E27FC236}">
                <a16:creationId xmlns:a16="http://schemas.microsoft.com/office/drawing/2014/main" id="{29419836-34A3-6813-7129-6CAE7CAF6D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5483</TotalTime>
  <Words>1885</Words>
  <Application>Microsoft Office PowerPoint</Application>
  <PresentationFormat>Widescreen</PresentationFormat>
  <Paragraphs>598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NORTH EAST INDIA</vt:lpstr>
      <vt:lpstr>PowerPoint Presentation</vt:lpstr>
      <vt:lpstr>PowerPoint Presentation</vt:lpstr>
      <vt:lpstr>PowerPoint Presentation</vt:lpstr>
      <vt:lpstr>We thank God for introducing NE to the AoJ ministries  and for inheriting</vt:lpstr>
      <vt:lpstr>STATE-WISE REPORTS</vt:lpstr>
      <vt:lpstr>   1. ARUNACHAL PRADESH   is a state in Northeast India. It was formed from the erstwhile North-East Frontier Agency region, and became a state on    20 February 1987.  Northeast India by area . Arunachal Pradesh means  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Needs the Lord’s attention, cleansing, people’s repentance, rectification &amp; restoration by our Lord:</vt:lpstr>
      <vt:lpstr>PowerPoint Presentation</vt:lpstr>
      <vt:lpstr>   ASSAM Shadow Parli  Speaker: Sol. Rani  Total 126 Assembly Constituencies  Psalms 46:1   God is our refuge and strength,    an ever-present help in trouble.   </vt:lpstr>
      <vt:lpstr>Gift school on goin in the state</vt:lpstr>
      <vt:lpstr>CM : Dr. Himanta Biswa Sarma</vt:lpstr>
      <vt:lpstr>PowerPoint Presentation</vt:lpstr>
      <vt:lpstr>PowerPoint Presentation</vt:lpstr>
      <vt:lpstr>Prayer point</vt:lpstr>
      <vt:lpstr>PowerPoint Presentation</vt:lpstr>
      <vt:lpstr>PowerPoint Presentation</vt:lpstr>
      <vt:lpstr>PowerPoint Presentation</vt:lpstr>
      <vt:lpstr>Praise God!!!</vt:lpstr>
      <vt:lpstr>PowerPoint Presentation</vt:lpstr>
      <vt:lpstr>MIZORAM Shadow Parli  Speaker: Sol.</vt:lpstr>
      <vt:lpstr>PowerPoint Presentation</vt:lpstr>
      <vt:lpstr>Gift school conducted </vt:lpstr>
      <vt:lpstr>NAGALAND Shadow Parli  Speaker: Sol. Rev. Dr. Ayang Sor</vt:lpstr>
      <vt:lpstr>PowerPoint Presentation</vt:lpstr>
      <vt:lpstr>PowerPoint Presentation</vt:lpstr>
      <vt:lpstr>PowerPoint Presentation</vt:lpstr>
      <vt:lpstr>PowerPoint Presentation</vt:lpstr>
      <vt:lpstr>TRIPURA</vt:lpstr>
      <vt:lpstr>MONTHLY PRAISE REPORT (North-East Zone):  6th March, 2022- 31stMarch, 2022</vt:lpstr>
      <vt:lpstr>MONTHLY PRAISE REPORT (North-East Zone): 6th March, 2022- 31stMarch, 2022</vt:lpstr>
      <vt:lpstr>  The NE India family “Thank God” for leading us thus far!!!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NORTHEAST REGION</dc:title>
  <dc:creator>User</dc:creator>
  <cp:lastModifiedBy>Paulose MP</cp:lastModifiedBy>
  <cp:revision>285</cp:revision>
  <dcterms:created xsi:type="dcterms:W3CDTF">2020-07-29T19:23:56Z</dcterms:created>
  <dcterms:modified xsi:type="dcterms:W3CDTF">2022-07-30T10:07:29Z</dcterms:modified>
</cp:coreProperties>
</file>